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58" r:id="rId3"/>
    <p:sldId id="266" r:id="rId4"/>
    <p:sldId id="267" r:id="rId5"/>
    <p:sldId id="269" r:id="rId6"/>
    <p:sldId id="275" r:id="rId7"/>
    <p:sldId id="274" r:id="rId8"/>
    <p:sldId id="276" r:id="rId9"/>
    <p:sldId id="277" r:id="rId10"/>
    <p:sldId id="279" r:id="rId11"/>
    <p:sldId id="280" r:id="rId12"/>
    <p:sldId id="281" r:id="rId13"/>
    <p:sldId id="282" r:id="rId14"/>
    <p:sldId id="283" r:id="rId15"/>
    <p:sldId id="284" r:id="rId16"/>
    <p:sldId id="285" r:id="rId17"/>
    <p:sldId id="286" r:id="rId18"/>
    <p:sldId id="303" r:id="rId19"/>
    <p:sldId id="287" r:id="rId20"/>
    <p:sldId id="289" r:id="rId21"/>
    <p:sldId id="290" r:id="rId22"/>
    <p:sldId id="292" r:id="rId23"/>
    <p:sldId id="291" r:id="rId24"/>
    <p:sldId id="288" r:id="rId25"/>
    <p:sldId id="293" r:id="rId26"/>
    <p:sldId id="294" r:id="rId27"/>
    <p:sldId id="301" r:id="rId28"/>
    <p:sldId id="295" r:id="rId29"/>
    <p:sldId id="296" r:id="rId30"/>
    <p:sldId id="302" r:id="rId31"/>
    <p:sldId id="297" r:id="rId32"/>
    <p:sldId id="298" r:id="rId33"/>
    <p:sldId id="30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4"/>
            <p14:sldId id="276"/>
            <p14:sldId id="277"/>
            <p14:sldId id="279"/>
            <p14:sldId id="280"/>
          </p14:sldIdLst>
        </p14:section>
        <p14:section name="第二章" id="{6D4DA829-316F-461B-A2B5-170F654F5A3A}">
          <p14:sldIdLst>
            <p14:sldId id="281"/>
            <p14:sldId id="282"/>
            <p14:sldId id="283"/>
            <p14:sldId id="284"/>
            <p14:sldId id="285"/>
            <p14:sldId id="286"/>
          </p14:sldIdLst>
        </p14:section>
        <p14:section name="第三章" id="{6DE74CB5-4491-4CFF-950D-B1110C955FA4}">
          <p14:sldIdLst>
            <p14:sldId id="303"/>
            <p14:sldId id="287"/>
            <p14:sldId id="289"/>
            <p14:sldId id="290"/>
            <p14:sldId id="292"/>
            <p14:sldId id="291"/>
          </p14:sldIdLst>
        </p14:section>
        <p14:section name="第四章" id="{9F49ED52-C36C-4C78-A4F4-ADE3A333E9EC}">
          <p14:sldIdLst>
            <p14:sldId id="288"/>
            <p14:sldId id="293"/>
            <p14:sldId id="294"/>
            <p14:sldId id="301"/>
            <p14:sldId id="295"/>
            <p14:sldId id="296"/>
            <p14:sldId id="302"/>
            <p14:sldId id="297"/>
            <p14:sldId id="298"/>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99C9"/>
    <a:srgbClr val="5283BE"/>
    <a:srgbClr val="376092"/>
    <a:srgbClr val="31859C"/>
    <a:srgbClr val="386090"/>
    <a:srgbClr val="4170A9"/>
    <a:srgbClr val="5887C0"/>
    <a:srgbClr val="2D4E77"/>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0" autoAdjust="0"/>
    <p:restoredTop sz="73350" autoAdjust="0"/>
  </p:normalViewPr>
  <p:slideViewPr>
    <p:cSldViewPr snapToGrid="0">
      <p:cViewPr varScale="1">
        <p:scale>
          <a:sx n="63" d="100"/>
          <a:sy n="63" d="100"/>
        </p:scale>
        <p:origin x="638"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esktop\new%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87270341207349"/>
          <c:y val="0.11976923339128062"/>
          <c:w val="0.83257174103237097"/>
          <c:h val="0.71562445319335088"/>
        </c:manualLayout>
      </c:layout>
      <c:lineChart>
        <c:grouping val="standard"/>
        <c:varyColors val="0"/>
        <c:ser>
          <c:idx val="0"/>
          <c:order val="0"/>
          <c:tx>
            <c:v>Only BN</c:v>
          </c:tx>
          <c:spPr>
            <a:ln w="28575" cap="rnd">
              <a:solidFill>
                <a:schemeClr val="accent1"/>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2'!$G$16:$G$240</c:f>
              <c:numCache>
                <c:formatCode>General</c:formatCode>
                <c:ptCount val="225"/>
                <c:pt idx="0">
                  <c:v>-39.497701017236494</c:v>
                </c:pt>
                <c:pt idx="1">
                  <c:v>-26.44750309059242</c:v>
                </c:pt>
                <c:pt idx="2">
                  <c:v>-18.678902914983237</c:v>
                </c:pt>
                <c:pt idx="3">
                  <c:v>-16.302543509087442</c:v>
                </c:pt>
                <c:pt idx="4">
                  <c:v>-13.376963639139007</c:v>
                </c:pt>
                <c:pt idx="5">
                  <c:v>-10.333661906355919</c:v>
                </c:pt>
                <c:pt idx="6">
                  <c:v>-8.2818830343052614</c:v>
                </c:pt>
                <c:pt idx="7">
                  <c:v>-6.4029105027446489</c:v>
                </c:pt>
                <c:pt idx="8">
                  <c:v>-4.8777846434325509</c:v>
                </c:pt>
                <c:pt idx="9">
                  <c:v>-3.5716042185848842</c:v>
                </c:pt>
                <c:pt idx="10">
                  <c:v>-2.35916844450706</c:v>
                </c:pt>
                <c:pt idx="11">
                  <c:v>-1.7216957077720365</c:v>
                </c:pt>
                <c:pt idx="12">
                  <c:v>-0.5566140515304181</c:v>
                </c:pt>
                <c:pt idx="13">
                  <c:v>0.28132201413171681</c:v>
                </c:pt>
                <c:pt idx="14">
                  <c:v>1.0173151839218988</c:v>
                </c:pt>
                <c:pt idx="15">
                  <c:v>1.7094821469975106</c:v>
                </c:pt>
                <c:pt idx="16">
                  <c:v>2.3596191370155513</c:v>
                </c:pt>
                <c:pt idx="17">
                  <c:v>2.9835661337899833</c:v>
                </c:pt>
                <c:pt idx="18">
                  <c:v>2.823730938324835</c:v>
                </c:pt>
                <c:pt idx="19">
                  <c:v>3.8692051314037186</c:v>
                </c:pt>
                <c:pt idx="20">
                  <c:v>4.4855303316825168</c:v>
                </c:pt>
                <c:pt idx="21">
                  <c:v>4.968898274560928</c:v>
                </c:pt>
                <c:pt idx="22">
                  <c:v>5.5109523621898155</c:v>
                </c:pt>
                <c:pt idx="23">
                  <c:v>5.9135370753665564</c:v>
                </c:pt>
                <c:pt idx="24">
                  <c:v>6.3389910426128226</c:v>
                </c:pt>
                <c:pt idx="25">
                  <c:v>5.6093444773111543</c:v>
                </c:pt>
                <c:pt idx="26">
                  <c:v>6.7397911746482837</c:v>
                </c:pt>
                <c:pt idx="27">
                  <c:v>7.3255097218038667</c:v>
                </c:pt>
                <c:pt idx="28">
                  <c:v>7.7388162794550661</c:v>
                </c:pt>
                <c:pt idx="29">
                  <c:v>8.2177884631464764</c:v>
                </c:pt>
                <c:pt idx="30">
                  <c:v>8.4911814133585004</c:v>
                </c:pt>
                <c:pt idx="31">
                  <c:v>8.8840654361095623</c:v>
                </c:pt>
                <c:pt idx="32">
                  <c:v>7.6713026059632412</c:v>
                </c:pt>
                <c:pt idx="33">
                  <c:v>9.0560806660756761</c:v>
                </c:pt>
                <c:pt idx="34">
                  <c:v>9.4134228643409621</c:v>
                </c:pt>
                <c:pt idx="35">
                  <c:v>9.9766877480508107</c:v>
                </c:pt>
                <c:pt idx="36">
                  <c:v>10.287484359659816</c:v>
                </c:pt>
                <c:pt idx="37">
                  <c:v>10.421643671008356</c:v>
                </c:pt>
                <c:pt idx="38">
                  <c:v>10.800362529009099</c:v>
                </c:pt>
                <c:pt idx="39">
                  <c:v>9.6187557396382477</c:v>
                </c:pt>
                <c:pt idx="40">
                  <c:v>10.928465826285406</c:v>
                </c:pt>
                <c:pt idx="41">
                  <c:v>11.169694962819833</c:v>
                </c:pt>
                <c:pt idx="42">
                  <c:v>11.681570498794219</c:v>
                </c:pt>
                <c:pt idx="43">
                  <c:v>11.957838282685636</c:v>
                </c:pt>
                <c:pt idx="44">
                  <c:v>12.037913551599162</c:v>
                </c:pt>
                <c:pt idx="45">
                  <c:v>12.292428856991704</c:v>
                </c:pt>
                <c:pt idx="46">
                  <c:v>11.620292250041205</c:v>
                </c:pt>
                <c:pt idx="47">
                  <c:v>12.42849583779957</c:v>
                </c:pt>
                <c:pt idx="48">
                  <c:v>12.649235040986682</c:v>
                </c:pt>
                <c:pt idx="49">
                  <c:v>13.074189545122641</c:v>
                </c:pt>
                <c:pt idx="50">
                  <c:v>13.229683463192558</c:v>
                </c:pt>
                <c:pt idx="51">
                  <c:v>13.456127549144751</c:v>
                </c:pt>
                <c:pt idx="52">
                  <c:v>13.600514557656636</c:v>
                </c:pt>
                <c:pt idx="53">
                  <c:v>13.668533633046525</c:v>
                </c:pt>
                <c:pt idx="54">
                  <c:v>13.612068236788478</c:v>
                </c:pt>
                <c:pt idx="55">
                  <c:v>13.963510290890559</c:v>
                </c:pt>
                <c:pt idx="56">
                  <c:v>14.317294658715689</c:v>
                </c:pt>
                <c:pt idx="57">
                  <c:v>14.259476408704856</c:v>
                </c:pt>
                <c:pt idx="58">
                  <c:v>14.57794510206665</c:v>
                </c:pt>
                <c:pt idx="59">
                  <c:v>14.52966053599976</c:v>
                </c:pt>
                <c:pt idx="60">
                  <c:v>14.960241092893721</c:v>
                </c:pt>
                <c:pt idx="61">
                  <c:v>14.320533412500723</c:v>
                </c:pt>
                <c:pt idx="62">
                  <c:v>14.942601752953195</c:v>
                </c:pt>
                <c:pt idx="63">
                  <c:v>15.348961481112674</c:v>
                </c:pt>
                <c:pt idx="64">
                  <c:v>15.362238802002526</c:v>
                </c:pt>
                <c:pt idx="65">
                  <c:v>15.605407274879264</c:v>
                </c:pt>
                <c:pt idx="66">
                  <c:v>15.50174490930948</c:v>
                </c:pt>
                <c:pt idx="67">
                  <c:v>15.848345394600843</c:v>
                </c:pt>
                <c:pt idx="68">
                  <c:v>14.899985580891089</c:v>
                </c:pt>
                <c:pt idx="69">
                  <c:v>15.602770623188713</c:v>
                </c:pt>
                <c:pt idx="70">
                  <c:v>16.137861469855665</c:v>
                </c:pt>
                <c:pt idx="71">
                  <c:v>16.045238145732629</c:v>
                </c:pt>
                <c:pt idx="72">
                  <c:v>16.437642785720342</c:v>
                </c:pt>
                <c:pt idx="73">
                  <c:v>16.402780656308195</c:v>
                </c:pt>
                <c:pt idx="74">
                  <c:v>16.706051922741032</c:v>
                </c:pt>
                <c:pt idx="75">
                  <c:v>15.154095774542878</c:v>
                </c:pt>
                <c:pt idx="76">
                  <c:v>16.286882385751994</c:v>
                </c:pt>
                <c:pt idx="77">
                  <c:v>16.636280503973659</c:v>
                </c:pt>
                <c:pt idx="78">
                  <c:v>16.993880839424456</c:v>
                </c:pt>
                <c:pt idx="79">
                  <c:v>17.068393671984772</c:v>
                </c:pt>
                <c:pt idx="80">
                  <c:v>17.080526033949859</c:v>
                </c:pt>
                <c:pt idx="81">
                  <c:v>17.368482660776941</c:v>
                </c:pt>
                <c:pt idx="82">
                  <c:v>16.097344028085509</c:v>
                </c:pt>
                <c:pt idx="83">
                  <c:v>17.168713920249626</c:v>
                </c:pt>
                <c:pt idx="84">
                  <c:v>17.280656665698221</c:v>
                </c:pt>
                <c:pt idx="85">
                  <c:v>17.668512690389292</c:v>
                </c:pt>
                <c:pt idx="86">
                  <c:v>17.788199629544753</c:v>
                </c:pt>
                <c:pt idx="87">
                  <c:v>17.698427607580861</c:v>
                </c:pt>
                <c:pt idx="88">
                  <c:v>17.997919527969295</c:v>
                </c:pt>
                <c:pt idx="89">
                  <c:v>17.067712793620295</c:v>
                </c:pt>
                <c:pt idx="90">
                  <c:v>17.619846285955649</c:v>
                </c:pt>
                <c:pt idx="91">
                  <c:v>17.668451889526633</c:v>
                </c:pt>
                <c:pt idx="92">
                  <c:v>18.162697472574656</c:v>
                </c:pt>
                <c:pt idx="93">
                  <c:v>18.358638054672049</c:v>
                </c:pt>
                <c:pt idx="94">
                  <c:v>18.369803250174979</c:v>
                </c:pt>
                <c:pt idx="95">
                  <c:v>18.478913763477252</c:v>
                </c:pt>
                <c:pt idx="96">
                  <c:v>18.338473905537388</c:v>
                </c:pt>
                <c:pt idx="97">
                  <c:v>18.288082375057467</c:v>
                </c:pt>
                <c:pt idx="98">
                  <c:v>18.247064364279598</c:v>
                </c:pt>
                <c:pt idx="99">
                  <c:v>18.62942304680935</c:v>
                </c:pt>
                <c:pt idx="100">
                  <c:v>18.74795640510915</c:v>
                </c:pt>
                <c:pt idx="101">
                  <c:v>18.905871915826339</c:v>
                </c:pt>
                <c:pt idx="102">
                  <c:v>18.776275585978333</c:v>
                </c:pt>
                <c:pt idx="103">
                  <c:v>19.11024409091484</c:v>
                </c:pt>
                <c:pt idx="104">
                  <c:v>18.560594382125227</c:v>
                </c:pt>
                <c:pt idx="105">
                  <c:v>18.855968776100806</c:v>
                </c:pt>
                <c:pt idx="106">
                  <c:v>19.066449817211669</c:v>
                </c:pt>
                <c:pt idx="107">
                  <c:v>19.268575526269977</c:v>
                </c:pt>
                <c:pt idx="108">
                  <c:v>19.414098382365069</c:v>
                </c:pt>
                <c:pt idx="109">
                  <c:v>19.191940819861067</c:v>
                </c:pt>
                <c:pt idx="110">
                  <c:v>19.439881132986411</c:v>
                </c:pt>
                <c:pt idx="111">
                  <c:v>18.719946565246975</c:v>
                </c:pt>
                <c:pt idx="112">
                  <c:v>19.258493648726141</c:v>
                </c:pt>
                <c:pt idx="113">
                  <c:v>19.634167445690661</c:v>
                </c:pt>
                <c:pt idx="114">
                  <c:v>19.654573411838545</c:v>
                </c:pt>
                <c:pt idx="115">
                  <c:v>19.813808598617197</c:v>
                </c:pt>
                <c:pt idx="116">
                  <c:v>19.823777222677602</c:v>
                </c:pt>
                <c:pt idx="117">
                  <c:v>19.872734687996385</c:v>
                </c:pt>
                <c:pt idx="118">
                  <c:v>18.546333280664527</c:v>
                </c:pt>
                <c:pt idx="119">
                  <c:v>19.667294128147716</c:v>
                </c:pt>
                <c:pt idx="120">
                  <c:v>20.051363540228252</c:v>
                </c:pt>
                <c:pt idx="121">
                  <c:v>20.082750905638811</c:v>
                </c:pt>
                <c:pt idx="122">
                  <c:v>20.044380263589517</c:v>
                </c:pt>
                <c:pt idx="123">
                  <c:v>20.111486149405344</c:v>
                </c:pt>
                <c:pt idx="124">
                  <c:v>20.115890609041813</c:v>
                </c:pt>
                <c:pt idx="125">
                  <c:v>18.885039229667392</c:v>
                </c:pt>
                <c:pt idx="126">
                  <c:v>20.052776870793885</c:v>
                </c:pt>
                <c:pt idx="127">
                  <c:v>20.318487369059408</c:v>
                </c:pt>
                <c:pt idx="128">
                  <c:v>20.351836690405385</c:v>
                </c:pt>
                <c:pt idx="129">
                  <c:v>20.413304721642</c:v>
                </c:pt>
                <c:pt idx="130">
                  <c:v>20.369105717783302</c:v>
                </c:pt>
                <c:pt idx="131">
                  <c:v>20.442026855102302</c:v>
                </c:pt>
                <c:pt idx="132">
                  <c:v>19.492102391424364</c:v>
                </c:pt>
                <c:pt idx="133">
                  <c:v>20.044247049531187</c:v>
                </c:pt>
                <c:pt idx="134">
                  <c:v>20.371456959958948</c:v>
                </c:pt>
                <c:pt idx="135">
                  <c:v>20.642545776253243</c:v>
                </c:pt>
                <c:pt idx="136">
                  <c:v>20.658229747793012</c:v>
                </c:pt>
                <c:pt idx="137">
                  <c:v>20.675832921727356</c:v>
                </c:pt>
                <c:pt idx="138">
                  <c:v>20.739140607596624</c:v>
                </c:pt>
                <c:pt idx="139">
                  <c:v>20.557690963891897</c:v>
                </c:pt>
                <c:pt idx="140">
                  <c:v>20.477506978459626</c:v>
                </c:pt>
                <c:pt idx="141">
                  <c:v>20.478053098338481</c:v>
                </c:pt>
                <c:pt idx="142">
                  <c:v>20.903494452829193</c:v>
                </c:pt>
                <c:pt idx="143">
                  <c:v>20.556631091228464</c:v>
                </c:pt>
                <c:pt idx="144">
                  <c:v>20.922471837664322</c:v>
                </c:pt>
                <c:pt idx="145">
                  <c:v>20.794863241809317</c:v>
                </c:pt>
                <c:pt idx="146">
                  <c:v>21.091627935974827</c:v>
                </c:pt>
                <c:pt idx="147">
                  <c:v>20.852349084143086</c:v>
                </c:pt>
                <c:pt idx="148">
                  <c:v>20.855068857827209</c:v>
                </c:pt>
                <c:pt idx="149">
                  <c:v>21.03297479118681</c:v>
                </c:pt>
                <c:pt idx="150">
                  <c:v>20.881932108131657</c:v>
                </c:pt>
                <c:pt idx="151">
                  <c:v>21.229673902498398</c:v>
                </c:pt>
                <c:pt idx="152">
                  <c:v>20.998263484298505</c:v>
                </c:pt>
                <c:pt idx="153">
                  <c:v>21.062925880850578</c:v>
                </c:pt>
                <c:pt idx="154">
                  <c:v>20.953286012609983</c:v>
                </c:pt>
                <c:pt idx="155">
                  <c:v>21.078923117127964</c:v>
                </c:pt>
                <c:pt idx="156">
                  <c:v>21.284802558596311</c:v>
                </c:pt>
                <c:pt idx="157">
                  <c:v>21.056053273545384</c:v>
                </c:pt>
                <c:pt idx="158">
                  <c:v>21.482449905748133</c:v>
                </c:pt>
                <c:pt idx="159">
                  <c:v>21.512827145505149</c:v>
                </c:pt>
                <c:pt idx="160">
                  <c:v>21.559441611127159</c:v>
                </c:pt>
                <c:pt idx="161">
                  <c:v>20.534826437997058</c:v>
                </c:pt>
                <c:pt idx="162">
                  <c:v>21.435807894471118</c:v>
                </c:pt>
                <c:pt idx="163">
                  <c:v>21.606626516871401</c:v>
                </c:pt>
                <c:pt idx="164">
                  <c:v>21.681401722355641</c:v>
                </c:pt>
                <c:pt idx="165">
                  <c:v>21.357698865471658</c:v>
                </c:pt>
                <c:pt idx="166">
                  <c:v>21.693457289173669</c:v>
                </c:pt>
                <c:pt idx="167">
                  <c:v>21.671306597290901</c:v>
                </c:pt>
                <c:pt idx="168">
                  <c:v>20.389388814693451</c:v>
                </c:pt>
                <c:pt idx="169">
                  <c:v>21.754928169384403</c:v>
                </c:pt>
                <c:pt idx="170">
                  <c:v>21.828395237535695</c:v>
                </c:pt>
                <c:pt idx="171">
                  <c:v>21.820938779876421</c:v>
                </c:pt>
                <c:pt idx="172">
                  <c:v>21.813358071946922</c:v>
                </c:pt>
                <c:pt idx="173">
                  <c:v>21.865905281395335</c:v>
                </c:pt>
                <c:pt idx="174">
                  <c:v>21.816918873662736</c:v>
                </c:pt>
                <c:pt idx="175">
                  <c:v>20.251379099873432</c:v>
                </c:pt>
                <c:pt idx="176">
                  <c:v>21.632418388947805</c:v>
                </c:pt>
                <c:pt idx="177">
                  <c:v>22.015162689250175</c:v>
                </c:pt>
                <c:pt idx="178">
                  <c:v>21.992560734362847</c:v>
                </c:pt>
                <c:pt idx="179">
                  <c:v>21.955015484164534</c:v>
                </c:pt>
                <c:pt idx="180">
                  <c:v>22.018874093554249</c:v>
                </c:pt>
                <c:pt idx="181">
                  <c:v>22.036918719316763</c:v>
                </c:pt>
                <c:pt idx="182">
                  <c:v>21.778383103612725</c:v>
                </c:pt>
                <c:pt idx="183">
                  <c:v>21.639570621261477</c:v>
                </c:pt>
                <c:pt idx="184">
                  <c:v>22.077951333888276</c:v>
                </c:pt>
                <c:pt idx="185">
                  <c:v>22.182624320230349</c:v>
                </c:pt>
                <c:pt idx="186">
                  <c:v>22.008963834790663</c:v>
                </c:pt>
                <c:pt idx="187">
                  <c:v>22.109558930923178</c:v>
                </c:pt>
                <c:pt idx="188">
                  <c:v>21.75629085018641</c:v>
                </c:pt>
                <c:pt idx="189">
                  <c:v>22.240856793292977</c:v>
                </c:pt>
                <c:pt idx="190">
                  <c:v>22.005206575635718</c:v>
                </c:pt>
                <c:pt idx="191">
                  <c:v>22.201183483149222</c:v>
                </c:pt>
                <c:pt idx="192">
                  <c:v>22.289522859998915</c:v>
                </c:pt>
                <c:pt idx="193">
                  <c:v>22.027339351812806</c:v>
                </c:pt>
                <c:pt idx="194">
                  <c:v>22.371957853912917</c:v>
                </c:pt>
                <c:pt idx="195">
                  <c:v>21.901482626566946</c:v>
                </c:pt>
                <c:pt idx="196">
                  <c:v>21.823554351913206</c:v>
                </c:pt>
                <c:pt idx="197">
                  <c:v>22.16084065989072</c:v>
                </c:pt>
                <c:pt idx="198">
                  <c:v>22.259833192919491</c:v>
                </c:pt>
                <c:pt idx="199">
                  <c:v>22.468520880620282</c:v>
                </c:pt>
                <c:pt idx="200">
                  <c:v>21.992894161347095</c:v>
                </c:pt>
                <c:pt idx="201">
                  <c:v>22.356924007430763</c:v>
                </c:pt>
                <c:pt idx="202">
                  <c:v>22.545411064077705</c:v>
                </c:pt>
                <c:pt idx="203">
                  <c:v>22.586031570331091</c:v>
                </c:pt>
                <c:pt idx="204">
                  <c:v>21.781295023070587</c:v>
                </c:pt>
                <c:pt idx="205">
                  <c:v>22.228514350730592</c:v>
                </c:pt>
                <c:pt idx="206">
                  <c:v>22.58139183396505</c:v>
                </c:pt>
                <c:pt idx="207">
                  <c:v>22.593496037890905</c:v>
                </c:pt>
                <c:pt idx="208">
                  <c:v>22.443813942657606</c:v>
                </c:pt>
                <c:pt idx="209">
                  <c:v>22.597641765866513</c:v>
                </c:pt>
                <c:pt idx="210">
                  <c:v>22.377759103168554</c:v>
                </c:pt>
                <c:pt idx="211">
                  <c:v>21.213244454435774</c:v>
                </c:pt>
                <c:pt idx="212">
                  <c:v>22.48990817237101</c:v>
                </c:pt>
                <c:pt idx="213">
                  <c:v>22.717232570983953</c:v>
                </c:pt>
                <c:pt idx="214">
                  <c:v>22.7275498738218</c:v>
                </c:pt>
                <c:pt idx="215">
                  <c:v>22.672064393508645</c:v>
                </c:pt>
                <c:pt idx="216">
                  <c:v>22.739932300601765</c:v>
                </c:pt>
                <c:pt idx="217">
                  <c:v>22.488125356106078</c:v>
                </c:pt>
                <c:pt idx="218">
                  <c:v>20.111539848877605</c:v>
                </c:pt>
                <c:pt idx="219">
                  <c:v>22.850280192947231</c:v>
                </c:pt>
                <c:pt idx="220">
                  <c:v>22.869493979001557</c:v>
                </c:pt>
                <c:pt idx="221">
                  <c:v>22.903271629235945</c:v>
                </c:pt>
                <c:pt idx="222">
                  <c:v>22.758484477854036</c:v>
                </c:pt>
                <c:pt idx="223">
                  <c:v>22.660840461836727</c:v>
                </c:pt>
                <c:pt idx="224">
                  <c:v>22.951690589195767</c:v>
                </c:pt>
              </c:numCache>
            </c:numRef>
          </c:val>
          <c:smooth val="0"/>
          <c:extLst>
            <c:ext xmlns:c16="http://schemas.microsoft.com/office/drawing/2014/chart" uri="{C3380CC4-5D6E-409C-BE32-E72D297353CC}">
              <c16:uniqueId val="{00000000-44C3-425C-8136-4C8246A35661}"/>
            </c:ext>
          </c:extLst>
        </c:ser>
        <c:ser>
          <c:idx val="1"/>
          <c:order val="1"/>
          <c:tx>
            <c:v>Only ReLU</c:v>
          </c:tx>
          <c:spPr>
            <a:ln w="28575" cap="rnd">
              <a:solidFill>
                <a:schemeClr val="accent2"/>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2'!$K$16:$K$240</c:f>
              <c:numCache>
                <c:formatCode>General</c:formatCode>
                <c:ptCount val="225"/>
                <c:pt idx="0">
                  <c:v>-31.297288518684891</c:v>
                </c:pt>
                <c:pt idx="1">
                  <c:v>-21.992528865846101</c:v>
                </c:pt>
                <c:pt idx="2">
                  <c:v>-15.71338163897375</c:v>
                </c:pt>
                <c:pt idx="3">
                  <c:v>-10.586146203427839</c:v>
                </c:pt>
                <c:pt idx="4">
                  <c:v>-7.4410967855131984</c:v>
                </c:pt>
                <c:pt idx="5">
                  <c:v>-4.9868488644916722</c:v>
                </c:pt>
                <c:pt idx="6">
                  <c:v>-3.1332818642835907</c:v>
                </c:pt>
                <c:pt idx="7">
                  <c:v>-1.7118414453860988</c:v>
                </c:pt>
                <c:pt idx="8">
                  <c:v>-0.47345206491068742</c:v>
                </c:pt>
                <c:pt idx="9">
                  <c:v>0.5743833404946459</c:v>
                </c:pt>
                <c:pt idx="10">
                  <c:v>1.4579923674065203</c:v>
                </c:pt>
                <c:pt idx="11">
                  <c:v>2.1019247949617803</c:v>
                </c:pt>
                <c:pt idx="12">
                  <c:v>2.8345245816431124</c:v>
                </c:pt>
                <c:pt idx="13">
                  <c:v>3.5361243424791153</c:v>
                </c:pt>
                <c:pt idx="14">
                  <c:v>4.1297324646431068</c:v>
                </c:pt>
                <c:pt idx="15">
                  <c:v>4.690605445007626</c:v>
                </c:pt>
                <c:pt idx="16">
                  <c:v>5.1814999692415151</c:v>
                </c:pt>
                <c:pt idx="17">
                  <c:v>5.6595210744894047</c:v>
                </c:pt>
                <c:pt idx="18">
                  <c:v>5.9477200568767232</c:v>
                </c:pt>
                <c:pt idx="19">
                  <c:v>6.2830776927566401</c:v>
                </c:pt>
                <c:pt idx="20">
                  <c:v>6.771726378404356</c:v>
                </c:pt>
                <c:pt idx="21">
                  <c:v>7.100258381929998</c:v>
                </c:pt>
                <c:pt idx="22">
                  <c:v>7.4238366881192182</c:v>
                </c:pt>
                <c:pt idx="23">
                  <c:v>7.655545711453108</c:v>
                </c:pt>
                <c:pt idx="24">
                  <c:v>8.0256228423547498</c:v>
                </c:pt>
                <c:pt idx="25">
                  <c:v>8.1709766270063238</c:v>
                </c:pt>
                <c:pt idx="26">
                  <c:v>8.2684928869660403</c:v>
                </c:pt>
                <c:pt idx="27">
                  <c:v>8.7666209619976669</c:v>
                </c:pt>
                <c:pt idx="28">
                  <c:v>8.9633773451717325</c:v>
                </c:pt>
                <c:pt idx="29">
                  <c:v>9.0176302838939222</c:v>
                </c:pt>
                <c:pt idx="30">
                  <c:v>9.2179632168688617</c:v>
                </c:pt>
                <c:pt idx="31">
                  <c:v>9.4769609843624956</c:v>
                </c:pt>
                <c:pt idx="32">
                  <c:v>9.5626604110404703</c:v>
                </c:pt>
                <c:pt idx="33">
                  <c:v>9.6984614744958719</c:v>
                </c:pt>
                <c:pt idx="34">
                  <c:v>10.098547492676959</c:v>
                </c:pt>
                <c:pt idx="35">
                  <c:v>10.171637501621465</c:v>
                </c:pt>
                <c:pt idx="36">
                  <c:v>10.217326873726174</c:v>
                </c:pt>
                <c:pt idx="37">
                  <c:v>10.547500714864935</c:v>
                </c:pt>
                <c:pt idx="38">
                  <c:v>10.68871804662076</c:v>
                </c:pt>
                <c:pt idx="39">
                  <c:v>10.692393806966953</c:v>
                </c:pt>
                <c:pt idx="40">
                  <c:v>10.821943190389726</c:v>
                </c:pt>
                <c:pt idx="41">
                  <c:v>11.089077009868024</c:v>
                </c:pt>
                <c:pt idx="42">
                  <c:v>11.114532310819838</c:v>
                </c:pt>
                <c:pt idx="43">
                  <c:v>11.330816924958349</c:v>
                </c:pt>
                <c:pt idx="44">
                  <c:v>11.406227628700062</c:v>
                </c:pt>
                <c:pt idx="45">
                  <c:v>11.596737588414008</c:v>
                </c:pt>
                <c:pt idx="46">
                  <c:v>11.670895562417744</c:v>
                </c:pt>
                <c:pt idx="47">
                  <c:v>11.726395666555426</c:v>
                </c:pt>
                <c:pt idx="48">
                  <c:v>11.763799125894552</c:v>
                </c:pt>
                <c:pt idx="49">
                  <c:v>11.884011488537283</c:v>
                </c:pt>
                <c:pt idx="50">
                  <c:v>12.047298630457197</c:v>
                </c:pt>
                <c:pt idx="51">
                  <c:v>11.79188053013171</c:v>
                </c:pt>
                <c:pt idx="52">
                  <c:v>12.12649339686234</c:v>
                </c:pt>
                <c:pt idx="53">
                  <c:v>12.314065596241592</c:v>
                </c:pt>
                <c:pt idx="54">
                  <c:v>12.301820012321205</c:v>
                </c:pt>
                <c:pt idx="55">
                  <c:v>12.263119576523485</c:v>
                </c:pt>
                <c:pt idx="56">
                  <c:v>12.537153845845705</c:v>
                </c:pt>
                <c:pt idx="57">
                  <c:v>12.577492304111011</c:v>
                </c:pt>
                <c:pt idx="58">
                  <c:v>12.305699556579125</c:v>
                </c:pt>
                <c:pt idx="59">
                  <c:v>12.519266928423063</c:v>
                </c:pt>
                <c:pt idx="60">
                  <c:v>12.716817860412565</c:v>
                </c:pt>
                <c:pt idx="61">
                  <c:v>12.781581574480608</c:v>
                </c:pt>
                <c:pt idx="62">
                  <c:v>12.88852103456578</c:v>
                </c:pt>
                <c:pt idx="63">
                  <c:v>13.002239803496016</c:v>
                </c:pt>
                <c:pt idx="64">
                  <c:v>13.033443926429189</c:v>
                </c:pt>
                <c:pt idx="65">
                  <c:v>13.106972169675624</c:v>
                </c:pt>
                <c:pt idx="66">
                  <c:v>13.085661352493535</c:v>
                </c:pt>
                <c:pt idx="67">
                  <c:v>13.034275987895299</c:v>
                </c:pt>
                <c:pt idx="68">
                  <c:v>13.103736264068921</c:v>
                </c:pt>
                <c:pt idx="69">
                  <c:v>13.114407333392666</c:v>
                </c:pt>
                <c:pt idx="70">
                  <c:v>13.417777813919809</c:v>
                </c:pt>
                <c:pt idx="71">
                  <c:v>13.420635750223175</c:v>
                </c:pt>
                <c:pt idx="72">
                  <c:v>13.140179812002291</c:v>
                </c:pt>
                <c:pt idx="73">
                  <c:v>13.127974911406374</c:v>
                </c:pt>
                <c:pt idx="74">
                  <c:v>13.2771058235216</c:v>
                </c:pt>
                <c:pt idx="75">
                  <c:v>13.214924501795695</c:v>
                </c:pt>
                <c:pt idx="76">
                  <c:v>13.18965569219613</c:v>
                </c:pt>
                <c:pt idx="77">
                  <c:v>13.664250823263433</c:v>
                </c:pt>
                <c:pt idx="78">
                  <c:v>13.605591205066162</c:v>
                </c:pt>
                <c:pt idx="79">
                  <c:v>13.366927394022913</c:v>
                </c:pt>
                <c:pt idx="80">
                  <c:v>13.540203100685384</c:v>
                </c:pt>
                <c:pt idx="81">
                  <c:v>13.310664817308542</c:v>
                </c:pt>
                <c:pt idx="82">
                  <c:v>13.514348381512713</c:v>
                </c:pt>
                <c:pt idx="83">
                  <c:v>13.59201781496364</c:v>
                </c:pt>
                <c:pt idx="84">
                  <c:v>13.882266091671111</c:v>
                </c:pt>
                <c:pt idx="85">
                  <c:v>13.821730172910286</c:v>
                </c:pt>
                <c:pt idx="86">
                  <c:v>14.029710445222923</c:v>
                </c:pt>
                <c:pt idx="87">
                  <c:v>14.033243774389852</c:v>
                </c:pt>
                <c:pt idx="88">
                  <c:v>13.463118456348798</c:v>
                </c:pt>
                <c:pt idx="89">
                  <c:v>13.717841875262984</c:v>
                </c:pt>
                <c:pt idx="90">
                  <c:v>14.098770186263369</c:v>
                </c:pt>
                <c:pt idx="91">
                  <c:v>14.254344946112727</c:v>
                </c:pt>
                <c:pt idx="92">
                  <c:v>14.127033857727673</c:v>
                </c:pt>
                <c:pt idx="93">
                  <c:v>14.332465197264465</c:v>
                </c:pt>
                <c:pt idx="94">
                  <c:v>14.006280208604618</c:v>
                </c:pt>
                <c:pt idx="95">
                  <c:v>14.287925429641232</c:v>
                </c:pt>
                <c:pt idx="96">
                  <c:v>14.224096788558642</c:v>
                </c:pt>
                <c:pt idx="97">
                  <c:v>14.218441224688556</c:v>
                </c:pt>
                <c:pt idx="98">
                  <c:v>14.479115604614554</c:v>
                </c:pt>
                <c:pt idx="99">
                  <c:v>14.421468778580365</c:v>
                </c:pt>
                <c:pt idx="100">
                  <c:v>14.466700425015613</c:v>
                </c:pt>
                <c:pt idx="101">
                  <c:v>13.947715537003251</c:v>
                </c:pt>
                <c:pt idx="102">
                  <c:v>14.091852877424621</c:v>
                </c:pt>
                <c:pt idx="103">
                  <c:v>14.637572646577009</c:v>
                </c:pt>
                <c:pt idx="104">
                  <c:v>14.544216751550996</c:v>
                </c:pt>
                <c:pt idx="105">
                  <c:v>14.675757796203904</c:v>
                </c:pt>
                <c:pt idx="106">
                  <c:v>14.714327912819245</c:v>
                </c:pt>
                <c:pt idx="107">
                  <c:v>14.675901396670755</c:v>
                </c:pt>
                <c:pt idx="108">
                  <c:v>14.659976221048954</c:v>
                </c:pt>
                <c:pt idx="109">
                  <c:v>14.552070274479114</c:v>
                </c:pt>
                <c:pt idx="110">
                  <c:v>14.481081214498202</c:v>
                </c:pt>
                <c:pt idx="111">
                  <c:v>14.772143125806078</c:v>
                </c:pt>
                <c:pt idx="112">
                  <c:v>14.515833542655043</c:v>
                </c:pt>
                <c:pt idx="113">
                  <c:v>14.888867428581511</c:v>
                </c:pt>
                <c:pt idx="114">
                  <c:v>14.833708491943522</c:v>
                </c:pt>
                <c:pt idx="115">
                  <c:v>14.363024515740912</c:v>
                </c:pt>
                <c:pt idx="116">
                  <c:v>14.617936570406183</c:v>
                </c:pt>
                <c:pt idx="117">
                  <c:v>14.660692943659337</c:v>
                </c:pt>
                <c:pt idx="118">
                  <c:v>14.540681446997301</c:v>
                </c:pt>
                <c:pt idx="119">
                  <c:v>14.467471472915847</c:v>
                </c:pt>
                <c:pt idx="120">
                  <c:v>14.928471675857725</c:v>
                </c:pt>
                <c:pt idx="121">
                  <c:v>14.818659384623366</c:v>
                </c:pt>
                <c:pt idx="122">
                  <c:v>14.385771718659868</c:v>
                </c:pt>
                <c:pt idx="123">
                  <c:v>14.558089037945727</c:v>
                </c:pt>
                <c:pt idx="124">
                  <c:v>14.396889569971727</c:v>
                </c:pt>
                <c:pt idx="125">
                  <c:v>14.635857183546609</c:v>
                </c:pt>
                <c:pt idx="126">
                  <c:v>14.5925114137784</c:v>
                </c:pt>
                <c:pt idx="127">
                  <c:v>14.848637231221321</c:v>
                </c:pt>
                <c:pt idx="128">
                  <c:v>14.929580536427082</c:v>
                </c:pt>
                <c:pt idx="129">
                  <c:v>15.057527893709693</c:v>
                </c:pt>
                <c:pt idx="130">
                  <c:v>14.994659248344266</c:v>
                </c:pt>
                <c:pt idx="131">
                  <c:v>14.060625750760973</c:v>
                </c:pt>
                <c:pt idx="132">
                  <c:v>15.057752974096454</c:v>
                </c:pt>
                <c:pt idx="133">
                  <c:v>15.223790749834492</c:v>
                </c:pt>
                <c:pt idx="134">
                  <c:v>15.29628557691086</c:v>
                </c:pt>
                <c:pt idx="135">
                  <c:v>15.027868364186194</c:v>
                </c:pt>
                <c:pt idx="136">
                  <c:v>15.345781044138064</c:v>
                </c:pt>
                <c:pt idx="137">
                  <c:v>15.158572939553189</c:v>
                </c:pt>
                <c:pt idx="138">
                  <c:v>15.137497297126687</c:v>
                </c:pt>
                <c:pt idx="139">
                  <c:v>14.994361314471645</c:v>
                </c:pt>
                <c:pt idx="140">
                  <c:v>15.316281811782073</c:v>
                </c:pt>
                <c:pt idx="141">
                  <c:v>15.360218719246674</c:v>
                </c:pt>
                <c:pt idx="142">
                  <c:v>15.264187278846412</c:v>
                </c:pt>
                <c:pt idx="143">
                  <c:v>15.343919865153989</c:v>
                </c:pt>
                <c:pt idx="144">
                  <c:v>14.654531061073763</c:v>
                </c:pt>
                <c:pt idx="145">
                  <c:v>14.941343169781975</c:v>
                </c:pt>
                <c:pt idx="146">
                  <c:v>15.320224724942001</c:v>
                </c:pt>
                <c:pt idx="147">
                  <c:v>15.275950580131621</c:v>
                </c:pt>
                <c:pt idx="148">
                  <c:v>15.512569532228531</c:v>
                </c:pt>
                <c:pt idx="149">
                  <c:v>15.543775596081556</c:v>
                </c:pt>
                <c:pt idx="150">
                  <c:v>15.415395614833308</c:v>
                </c:pt>
                <c:pt idx="151">
                  <c:v>15.343144491598453</c:v>
                </c:pt>
                <c:pt idx="152">
                  <c:v>15.176352593188673</c:v>
                </c:pt>
                <c:pt idx="153">
                  <c:v>15.512016122158245</c:v>
                </c:pt>
                <c:pt idx="154">
                  <c:v>15.418992709876893</c:v>
                </c:pt>
                <c:pt idx="155">
                  <c:v>15.513439247870144</c:v>
                </c:pt>
                <c:pt idx="156">
                  <c:v>15.552428581278665</c:v>
                </c:pt>
                <c:pt idx="157">
                  <c:v>15.637430499826742</c:v>
                </c:pt>
                <c:pt idx="158">
                  <c:v>15.080741866471076</c:v>
                </c:pt>
                <c:pt idx="159">
                  <c:v>15.501508024640493</c:v>
                </c:pt>
                <c:pt idx="160">
                  <c:v>15.448372559512691</c:v>
                </c:pt>
                <c:pt idx="161">
                  <c:v>15.38340018988503</c:v>
                </c:pt>
                <c:pt idx="162">
                  <c:v>15.174831541492175</c:v>
                </c:pt>
                <c:pt idx="163">
                  <c:v>15.747201137100564</c:v>
                </c:pt>
                <c:pt idx="164">
                  <c:v>15.626689563337763</c:v>
                </c:pt>
                <c:pt idx="165">
                  <c:v>14.942305599329176</c:v>
                </c:pt>
                <c:pt idx="166">
                  <c:v>15.352841639511681</c:v>
                </c:pt>
                <c:pt idx="167">
                  <c:v>15.213167115932865</c:v>
                </c:pt>
                <c:pt idx="168">
                  <c:v>15.310872882832321</c:v>
                </c:pt>
                <c:pt idx="169">
                  <c:v>15.081042778108388</c:v>
                </c:pt>
                <c:pt idx="170">
                  <c:v>15.48462689697149</c:v>
                </c:pt>
                <c:pt idx="171">
                  <c:v>15.686817011342274</c:v>
                </c:pt>
                <c:pt idx="172">
                  <c:v>15.740462003962683</c:v>
                </c:pt>
                <c:pt idx="173">
                  <c:v>15.418836283460225</c:v>
                </c:pt>
                <c:pt idx="174">
                  <c:v>14.876587744591554</c:v>
                </c:pt>
                <c:pt idx="175">
                  <c:v>15.57182986977579</c:v>
                </c:pt>
                <c:pt idx="176">
                  <c:v>15.83143335461293</c:v>
                </c:pt>
                <c:pt idx="177">
                  <c:v>15.664019281937696</c:v>
                </c:pt>
                <c:pt idx="178">
                  <c:v>15.727323558322121</c:v>
                </c:pt>
                <c:pt idx="179">
                  <c:v>15.874352303669262</c:v>
                </c:pt>
                <c:pt idx="180">
                  <c:v>15.91955547523499</c:v>
                </c:pt>
                <c:pt idx="181">
                  <c:v>15.556956971729578</c:v>
                </c:pt>
                <c:pt idx="182">
                  <c:v>15.959832782884941</c:v>
                </c:pt>
                <c:pt idx="183">
                  <c:v>16.012264707298179</c:v>
                </c:pt>
                <c:pt idx="184">
                  <c:v>16.042044402228075</c:v>
                </c:pt>
                <c:pt idx="185">
                  <c:v>15.621003848783017</c:v>
                </c:pt>
                <c:pt idx="186">
                  <c:v>16.049274027306705</c:v>
                </c:pt>
                <c:pt idx="187">
                  <c:v>15.309250860744015</c:v>
                </c:pt>
                <c:pt idx="188">
                  <c:v>15.688833824448494</c:v>
                </c:pt>
                <c:pt idx="189">
                  <c:v>15.872456765917827</c:v>
                </c:pt>
                <c:pt idx="190">
                  <c:v>16.005567863537351</c:v>
                </c:pt>
                <c:pt idx="191">
                  <c:v>16.109699612338698</c:v>
                </c:pt>
                <c:pt idx="192">
                  <c:v>16.055415527449522</c:v>
                </c:pt>
                <c:pt idx="193">
                  <c:v>16.028945536751692</c:v>
                </c:pt>
                <c:pt idx="194">
                  <c:v>15.632539322016132</c:v>
                </c:pt>
                <c:pt idx="195">
                  <c:v>15.900271973804124</c:v>
                </c:pt>
                <c:pt idx="196">
                  <c:v>15.990852956839614</c:v>
                </c:pt>
                <c:pt idx="197">
                  <c:v>16.036416187138908</c:v>
                </c:pt>
                <c:pt idx="198">
                  <c:v>16.218267189808095</c:v>
                </c:pt>
                <c:pt idx="199">
                  <c:v>16.134633493502911</c:v>
                </c:pt>
                <c:pt idx="200">
                  <c:v>16.01913433487773</c:v>
                </c:pt>
                <c:pt idx="201">
                  <c:v>15.95367529184079</c:v>
                </c:pt>
                <c:pt idx="202">
                  <c:v>15.906308981807554</c:v>
                </c:pt>
                <c:pt idx="203">
                  <c:v>16.281352448367134</c:v>
                </c:pt>
                <c:pt idx="204">
                  <c:v>15.927181366539644</c:v>
                </c:pt>
                <c:pt idx="205">
                  <c:v>16.113850291836496</c:v>
                </c:pt>
                <c:pt idx="206">
                  <c:v>16.243515139262335</c:v>
                </c:pt>
                <c:pt idx="207">
                  <c:v>16.215694990103774</c:v>
                </c:pt>
                <c:pt idx="208">
                  <c:v>15.403207851124471</c:v>
                </c:pt>
                <c:pt idx="209">
                  <c:v>16.026261029897874</c:v>
                </c:pt>
                <c:pt idx="210">
                  <c:v>15.820122320193997</c:v>
                </c:pt>
                <c:pt idx="211">
                  <c:v>15.897709581581513</c:v>
                </c:pt>
                <c:pt idx="212">
                  <c:v>15.798116249467295</c:v>
                </c:pt>
                <c:pt idx="213">
                  <c:v>16.239559933506438</c:v>
                </c:pt>
                <c:pt idx="214">
                  <c:v>16.293107776523289</c:v>
                </c:pt>
                <c:pt idx="215">
                  <c:v>16.190014800988447</c:v>
                </c:pt>
                <c:pt idx="216">
                  <c:v>16.097428595624422</c:v>
                </c:pt>
                <c:pt idx="217">
                  <c:v>15.524199296163562</c:v>
                </c:pt>
                <c:pt idx="218">
                  <c:v>15.953259402539819</c:v>
                </c:pt>
                <c:pt idx="219">
                  <c:v>16.235778377758482</c:v>
                </c:pt>
                <c:pt idx="220">
                  <c:v>16.219725107830577</c:v>
                </c:pt>
                <c:pt idx="221">
                  <c:v>16.299337632385722</c:v>
                </c:pt>
                <c:pt idx="222">
                  <c:v>16.456712826937849</c:v>
                </c:pt>
                <c:pt idx="223">
                  <c:v>16.242741152927671</c:v>
                </c:pt>
                <c:pt idx="224">
                  <c:v>16.365484565284344</c:v>
                </c:pt>
              </c:numCache>
            </c:numRef>
          </c:val>
          <c:smooth val="0"/>
          <c:extLst>
            <c:ext xmlns:c16="http://schemas.microsoft.com/office/drawing/2014/chart" uri="{C3380CC4-5D6E-409C-BE32-E72D297353CC}">
              <c16:uniqueId val="{00000001-44C3-425C-8136-4C8246A35661}"/>
            </c:ext>
          </c:extLst>
        </c:ser>
        <c:ser>
          <c:idx val="2"/>
          <c:order val="2"/>
          <c:tx>
            <c:v>ReLU+BN</c:v>
          </c:tx>
          <c:spPr>
            <a:ln w="28575" cap="rnd">
              <a:solidFill>
                <a:schemeClr val="accent3"/>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2'!$O$16:$O$240</c:f>
              <c:numCache>
                <c:formatCode>General</c:formatCode>
                <c:ptCount val="225"/>
                <c:pt idx="0">
                  <c:v>-39.362576087962552</c:v>
                </c:pt>
                <c:pt idx="1">
                  <c:v>-24.708648492691808</c:v>
                </c:pt>
                <c:pt idx="2">
                  <c:v>-17.414486061544153</c:v>
                </c:pt>
                <c:pt idx="3">
                  <c:v>-11.731850473616138</c:v>
                </c:pt>
                <c:pt idx="4">
                  <c:v>-7.9797685708066712</c:v>
                </c:pt>
                <c:pt idx="5">
                  <c:v>-5.5407261673160484</c:v>
                </c:pt>
                <c:pt idx="6">
                  <c:v>-3.9080665825198109</c:v>
                </c:pt>
                <c:pt idx="7">
                  <c:v>-2.5675727668744521</c:v>
                </c:pt>
                <c:pt idx="8">
                  <c:v>-1.441999267054483</c:v>
                </c:pt>
                <c:pt idx="9">
                  <c:v>-0.49096747139155344</c:v>
                </c:pt>
                <c:pt idx="10">
                  <c:v>0.43447165255404696</c:v>
                </c:pt>
                <c:pt idx="11">
                  <c:v>1.3196004236520609</c:v>
                </c:pt>
                <c:pt idx="12">
                  <c:v>2.1749257239054449</c:v>
                </c:pt>
                <c:pt idx="13">
                  <c:v>2.9995010795864725</c:v>
                </c:pt>
                <c:pt idx="14">
                  <c:v>3.8468043187220742</c:v>
                </c:pt>
                <c:pt idx="15">
                  <c:v>4.6260711933443366</c:v>
                </c:pt>
                <c:pt idx="16">
                  <c:v>5.4526562444316253</c:v>
                </c:pt>
                <c:pt idx="17">
                  <c:v>6.1495827976368158</c:v>
                </c:pt>
                <c:pt idx="18">
                  <c:v>6.9846012447386698</c:v>
                </c:pt>
                <c:pt idx="19">
                  <c:v>7.7589982808723592</c:v>
                </c:pt>
                <c:pt idx="20">
                  <c:v>8.5011215197843981</c:v>
                </c:pt>
                <c:pt idx="21">
                  <c:v>9.277189570225703</c:v>
                </c:pt>
                <c:pt idx="22">
                  <c:v>9.8000548426051051</c:v>
                </c:pt>
                <c:pt idx="23">
                  <c:v>10.661538521546882</c:v>
                </c:pt>
                <c:pt idx="24">
                  <c:v>11.182507958253014</c:v>
                </c:pt>
                <c:pt idx="25">
                  <c:v>11.895837994008783</c:v>
                </c:pt>
                <c:pt idx="26">
                  <c:v>12.528402036395196</c:v>
                </c:pt>
                <c:pt idx="27">
                  <c:v>13.161866234548308</c:v>
                </c:pt>
                <c:pt idx="28">
                  <c:v>13.72787883005824</c:v>
                </c:pt>
                <c:pt idx="29">
                  <c:v>13.975292437257004</c:v>
                </c:pt>
                <c:pt idx="30">
                  <c:v>14.679635842358392</c:v>
                </c:pt>
                <c:pt idx="31">
                  <c:v>14.832100061552683</c:v>
                </c:pt>
                <c:pt idx="32">
                  <c:v>15.58672827845786</c:v>
                </c:pt>
                <c:pt idx="33">
                  <c:v>16.049358128117014</c:v>
                </c:pt>
                <c:pt idx="34">
                  <c:v>16.466607699903889</c:v>
                </c:pt>
                <c:pt idx="35">
                  <c:v>16.832928715587361</c:v>
                </c:pt>
                <c:pt idx="36">
                  <c:v>17.259014643112504</c:v>
                </c:pt>
                <c:pt idx="37">
                  <c:v>16.902587718935472</c:v>
                </c:pt>
                <c:pt idx="38">
                  <c:v>17.369706428843099</c:v>
                </c:pt>
                <c:pt idx="39">
                  <c:v>18.085891082431061</c:v>
                </c:pt>
                <c:pt idx="40">
                  <c:v>18.229956661292334</c:v>
                </c:pt>
                <c:pt idx="41">
                  <c:v>18.496731207667708</c:v>
                </c:pt>
                <c:pt idx="42">
                  <c:v>18.866582527458526</c:v>
                </c:pt>
                <c:pt idx="43">
                  <c:v>18.328988846878755</c:v>
                </c:pt>
                <c:pt idx="44">
                  <c:v>17.578779409180058</c:v>
                </c:pt>
                <c:pt idx="45">
                  <c:v>18.701232089908807</c:v>
                </c:pt>
                <c:pt idx="46">
                  <c:v>19.388552521151535</c:v>
                </c:pt>
                <c:pt idx="47">
                  <c:v>19.427861166508393</c:v>
                </c:pt>
                <c:pt idx="48">
                  <c:v>19.813678874249312</c:v>
                </c:pt>
                <c:pt idx="49">
                  <c:v>19.992541417578483</c:v>
                </c:pt>
                <c:pt idx="50">
                  <c:v>18.791184812366708</c:v>
                </c:pt>
                <c:pt idx="51">
                  <c:v>18.420252627040547</c:v>
                </c:pt>
                <c:pt idx="52">
                  <c:v>19.494990567580089</c:v>
                </c:pt>
                <c:pt idx="53">
                  <c:v>19.599710982992516</c:v>
                </c:pt>
                <c:pt idx="54">
                  <c:v>20.252702551742058</c:v>
                </c:pt>
                <c:pt idx="55">
                  <c:v>20.675302874587675</c:v>
                </c:pt>
                <c:pt idx="56">
                  <c:v>20.697420409160987</c:v>
                </c:pt>
                <c:pt idx="57">
                  <c:v>20.592171946183214</c:v>
                </c:pt>
                <c:pt idx="58">
                  <c:v>20.747745645242386</c:v>
                </c:pt>
                <c:pt idx="59">
                  <c:v>20.781352182539102</c:v>
                </c:pt>
                <c:pt idx="60">
                  <c:v>20.988322597634092</c:v>
                </c:pt>
                <c:pt idx="61">
                  <c:v>20.950727539736292</c:v>
                </c:pt>
                <c:pt idx="62">
                  <c:v>21.215911935425716</c:v>
                </c:pt>
                <c:pt idx="63">
                  <c:v>21.420513754754946</c:v>
                </c:pt>
                <c:pt idx="64">
                  <c:v>21.437872087495435</c:v>
                </c:pt>
                <c:pt idx="65">
                  <c:v>21.269081514873815</c:v>
                </c:pt>
                <c:pt idx="66">
                  <c:v>21.515051737960022</c:v>
                </c:pt>
                <c:pt idx="67">
                  <c:v>21.776577878448123</c:v>
                </c:pt>
                <c:pt idx="68">
                  <c:v>21.433337762804619</c:v>
                </c:pt>
                <c:pt idx="69">
                  <c:v>21.683975605291263</c:v>
                </c:pt>
                <c:pt idx="70">
                  <c:v>21.901383644325648</c:v>
                </c:pt>
                <c:pt idx="71">
                  <c:v>22.020763841001415</c:v>
                </c:pt>
                <c:pt idx="72">
                  <c:v>20.354873550682868</c:v>
                </c:pt>
                <c:pt idx="73">
                  <c:v>21.783442985875546</c:v>
                </c:pt>
                <c:pt idx="74">
                  <c:v>22.145488800401093</c:v>
                </c:pt>
                <c:pt idx="75">
                  <c:v>22.105893032677727</c:v>
                </c:pt>
                <c:pt idx="76">
                  <c:v>22.149629771151169</c:v>
                </c:pt>
                <c:pt idx="77">
                  <c:v>22.181584951988057</c:v>
                </c:pt>
                <c:pt idx="78">
                  <c:v>22.240771021383999</c:v>
                </c:pt>
                <c:pt idx="79">
                  <c:v>22.343599756843364</c:v>
                </c:pt>
                <c:pt idx="80">
                  <c:v>22.423240420625</c:v>
                </c:pt>
                <c:pt idx="81">
                  <c:v>22.457961276084202</c:v>
                </c:pt>
                <c:pt idx="82">
                  <c:v>22.43874057803772</c:v>
                </c:pt>
                <c:pt idx="83">
                  <c:v>22.301002258117965</c:v>
                </c:pt>
                <c:pt idx="84">
                  <c:v>22.30369736792024</c:v>
                </c:pt>
                <c:pt idx="85">
                  <c:v>22.595675872299552</c:v>
                </c:pt>
                <c:pt idx="86">
                  <c:v>22.57812765884033</c:v>
                </c:pt>
                <c:pt idx="87">
                  <c:v>22.335566447202876</c:v>
                </c:pt>
                <c:pt idx="88">
                  <c:v>22.668261405350094</c:v>
                </c:pt>
                <c:pt idx="89">
                  <c:v>22.487525282452626</c:v>
                </c:pt>
                <c:pt idx="90">
                  <c:v>22.510622705861934</c:v>
                </c:pt>
                <c:pt idx="91">
                  <c:v>22.713228625311807</c:v>
                </c:pt>
                <c:pt idx="92">
                  <c:v>22.660282346264275</c:v>
                </c:pt>
                <c:pt idx="93">
                  <c:v>22.019576429554011</c:v>
                </c:pt>
                <c:pt idx="94">
                  <c:v>22.344901748427276</c:v>
                </c:pt>
                <c:pt idx="95">
                  <c:v>22.926185008154867</c:v>
                </c:pt>
                <c:pt idx="96">
                  <c:v>22.679585152236768</c:v>
                </c:pt>
                <c:pt idx="97">
                  <c:v>22.705877766915666</c:v>
                </c:pt>
                <c:pt idx="98">
                  <c:v>22.950852846835808</c:v>
                </c:pt>
                <c:pt idx="99">
                  <c:v>22.840238892265763</c:v>
                </c:pt>
                <c:pt idx="100">
                  <c:v>22.871817987540005</c:v>
                </c:pt>
                <c:pt idx="101">
                  <c:v>22.027573685776169</c:v>
                </c:pt>
                <c:pt idx="102">
                  <c:v>22.509649501894359</c:v>
                </c:pt>
                <c:pt idx="103">
                  <c:v>23.163740993278466</c:v>
                </c:pt>
                <c:pt idx="104">
                  <c:v>22.834616421861078</c:v>
                </c:pt>
                <c:pt idx="105">
                  <c:v>23.055730837262445</c:v>
                </c:pt>
                <c:pt idx="106">
                  <c:v>23.018297718323851</c:v>
                </c:pt>
                <c:pt idx="107">
                  <c:v>22.573474317317512</c:v>
                </c:pt>
                <c:pt idx="108">
                  <c:v>22.975422924887013</c:v>
                </c:pt>
                <c:pt idx="109">
                  <c:v>23.092228486576026</c:v>
                </c:pt>
                <c:pt idx="110">
                  <c:v>23.21682384894245</c:v>
                </c:pt>
                <c:pt idx="111">
                  <c:v>22.825620692836953</c:v>
                </c:pt>
                <c:pt idx="112">
                  <c:v>23.181692379341236</c:v>
                </c:pt>
                <c:pt idx="113">
                  <c:v>23.335640266000077</c:v>
                </c:pt>
                <c:pt idx="114">
                  <c:v>23.421801743724586</c:v>
                </c:pt>
                <c:pt idx="115">
                  <c:v>22.558212462710785</c:v>
                </c:pt>
                <c:pt idx="116">
                  <c:v>23.270715944730899</c:v>
                </c:pt>
                <c:pt idx="117">
                  <c:v>23.153997858169522</c:v>
                </c:pt>
                <c:pt idx="118">
                  <c:v>23.286683901886565</c:v>
                </c:pt>
                <c:pt idx="119">
                  <c:v>23.331749374598662</c:v>
                </c:pt>
                <c:pt idx="120">
                  <c:v>23.433522718051165</c:v>
                </c:pt>
                <c:pt idx="121">
                  <c:v>23.494743917927799</c:v>
                </c:pt>
                <c:pt idx="122">
                  <c:v>23.383034796886101</c:v>
                </c:pt>
                <c:pt idx="123">
                  <c:v>23.527028783701383</c:v>
                </c:pt>
                <c:pt idx="124">
                  <c:v>22.984388349772999</c:v>
                </c:pt>
                <c:pt idx="125">
                  <c:v>23.389180469157111</c:v>
                </c:pt>
                <c:pt idx="126">
                  <c:v>23.378985727388716</c:v>
                </c:pt>
                <c:pt idx="127">
                  <c:v>23.387105329235105</c:v>
                </c:pt>
                <c:pt idx="128">
                  <c:v>23.291270931967315</c:v>
                </c:pt>
                <c:pt idx="129">
                  <c:v>22.825125280531463</c:v>
                </c:pt>
                <c:pt idx="130">
                  <c:v>23.646544860650348</c:v>
                </c:pt>
                <c:pt idx="131">
                  <c:v>23.411843484148498</c:v>
                </c:pt>
                <c:pt idx="132">
                  <c:v>23.455295654250101</c:v>
                </c:pt>
                <c:pt idx="133">
                  <c:v>23.274057893767225</c:v>
                </c:pt>
                <c:pt idx="134">
                  <c:v>23.578623301813209</c:v>
                </c:pt>
                <c:pt idx="135">
                  <c:v>23.688636341635153</c:v>
                </c:pt>
                <c:pt idx="136">
                  <c:v>23.258267398474889</c:v>
                </c:pt>
                <c:pt idx="137">
                  <c:v>23.736718331098391</c:v>
                </c:pt>
                <c:pt idx="138">
                  <c:v>23.696442224957117</c:v>
                </c:pt>
                <c:pt idx="139">
                  <c:v>22.707162813108134</c:v>
                </c:pt>
                <c:pt idx="140">
                  <c:v>23.269615121696724</c:v>
                </c:pt>
                <c:pt idx="141">
                  <c:v>23.562489538937786</c:v>
                </c:pt>
                <c:pt idx="142">
                  <c:v>23.784719607841701</c:v>
                </c:pt>
                <c:pt idx="143">
                  <c:v>23.669283703327736</c:v>
                </c:pt>
                <c:pt idx="144">
                  <c:v>22.720150635103028</c:v>
                </c:pt>
                <c:pt idx="145">
                  <c:v>23.757692639996257</c:v>
                </c:pt>
                <c:pt idx="146">
                  <c:v>23.783326308485332</c:v>
                </c:pt>
                <c:pt idx="147">
                  <c:v>23.398034747549687</c:v>
                </c:pt>
                <c:pt idx="148">
                  <c:v>23.607607295921756</c:v>
                </c:pt>
                <c:pt idx="149">
                  <c:v>23.565426171444003</c:v>
                </c:pt>
                <c:pt idx="150">
                  <c:v>23.723095862845764</c:v>
                </c:pt>
                <c:pt idx="151">
                  <c:v>23.877216484368937</c:v>
                </c:pt>
                <c:pt idx="152">
                  <c:v>23.695083294236611</c:v>
                </c:pt>
                <c:pt idx="153">
                  <c:v>23.779946437394706</c:v>
                </c:pt>
                <c:pt idx="154">
                  <c:v>23.499025776961577</c:v>
                </c:pt>
                <c:pt idx="155">
                  <c:v>23.842100053191764</c:v>
                </c:pt>
                <c:pt idx="156">
                  <c:v>23.851056855925513</c:v>
                </c:pt>
                <c:pt idx="157">
                  <c:v>23.862503630278947</c:v>
                </c:pt>
                <c:pt idx="158">
                  <c:v>23.308789727735004</c:v>
                </c:pt>
                <c:pt idx="159">
                  <c:v>23.824934603967755</c:v>
                </c:pt>
                <c:pt idx="160">
                  <c:v>23.916177757599804</c:v>
                </c:pt>
                <c:pt idx="161">
                  <c:v>23.018072592725485</c:v>
                </c:pt>
                <c:pt idx="162">
                  <c:v>22.851826039271522</c:v>
                </c:pt>
                <c:pt idx="163">
                  <c:v>23.517525447206641</c:v>
                </c:pt>
                <c:pt idx="164">
                  <c:v>23.912329901761066</c:v>
                </c:pt>
                <c:pt idx="165">
                  <c:v>23.77411157419299</c:v>
                </c:pt>
                <c:pt idx="166">
                  <c:v>23.600522745089954</c:v>
                </c:pt>
                <c:pt idx="167">
                  <c:v>23.821744292797426</c:v>
                </c:pt>
                <c:pt idx="168">
                  <c:v>23.895129003987755</c:v>
                </c:pt>
                <c:pt idx="169">
                  <c:v>23.90517949839678</c:v>
                </c:pt>
                <c:pt idx="170">
                  <c:v>23.700256479654307</c:v>
                </c:pt>
                <c:pt idx="171">
                  <c:v>23.809118046181439</c:v>
                </c:pt>
                <c:pt idx="172">
                  <c:v>23.166736677061227</c:v>
                </c:pt>
                <c:pt idx="173">
                  <c:v>24.023920547719726</c:v>
                </c:pt>
                <c:pt idx="174">
                  <c:v>24.011628169762986</c:v>
                </c:pt>
                <c:pt idx="175">
                  <c:v>22.987023702726663</c:v>
                </c:pt>
                <c:pt idx="176">
                  <c:v>22.940638890681761</c:v>
                </c:pt>
                <c:pt idx="177">
                  <c:v>23.855951914983756</c:v>
                </c:pt>
                <c:pt idx="178">
                  <c:v>24.145140360614885</c:v>
                </c:pt>
                <c:pt idx="179">
                  <c:v>23.086308208271031</c:v>
                </c:pt>
                <c:pt idx="180">
                  <c:v>23.561251256865315</c:v>
                </c:pt>
                <c:pt idx="181">
                  <c:v>23.970227492847297</c:v>
                </c:pt>
                <c:pt idx="182">
                  <c:v>23.371186320842643</c:v>
                </c:pt>
                <c:pt idx="183">
                  <c:v>23.914804813434699</c:v>
                </c:pt>
                <c:pt idx="184">
                  <c:v>23.875828976946288</c:v>
                </c:pt>
                <c:pt idx="185">
                  <c:v>23.633284480907335</c:v>
                </c:pt>
                <c:pt idx="186">
                  <c:v>24.21718493293438</c:v>
                </c:pt>
                <c:pt idx="187">
                  <c:v>23.722627906537067</c:v>
                </c:pt>
                <c:pt idx="188">
                  <c:v>23.681525917007541</c:v>
                </c:pt>
                <c:pt idx="189">
                  <c:v>24.198553526211288</c:v>
                </c:pt>
                <c:pt idx="190">
                  <c:v>23.604495804201235</c:v>
                </c:pt>
                <c:pt idx="191">
                  <c:v>24.015667580308005</c:v>
                </c:pt>
                <c:pt idx="192">
                  <c:v>23.285987349702545</c:v>
                </c:pt>
                <c:pt idx="193">
                  <c:v>24.26779425622961</c:v>
                </c:pt>
                <c:pt idx="194">
                  <c:v>24.000235376400649</c:v>
                </c:pt>
                <c:pt idx="195">
                  <c:v>24.19578159490888</c:v>
                </c:pt>
                <c:pt idx="196">
                  <c:v>24.105268362454492</c:v>
                </c:pt>
                <c:pt idx="197">
                  <c:v>23.978584053004475</c:v>
                </c:pt>
                <c:pt idx="198">
                  <c:v>23.381860959276068</c:v>
                </c:pt>
                <c:pt idx="199">
                  <c:v>23.486602316490504</c:v>
                </c:pt>
                <c:pt idx="200">
                  <c:v>24.238749096411524</c:v>
                </c:pt>
                <c:pt idx="201">
                  <c:v>24.254070588008364</c:v>
                </c:pt>
                <c:pt idx="202">
                  <c:v>23.676606722896423</c:v>
                </c:pt>
                <c:pt idx="203">
                  <c:v>24.068838542419893</c:v>
                </c:pt>
                <c:pt idx="204">
                  <c:v>22.517013170932177</c:v>
                </c:pt>
                <c:pt idx="205">
                  <c:v>23.068269637856808</c:v>
                </c:pt>
                <c:pt idx="206">
                  <c:v>24.276810856470945</c:v>
                </c:pt>
                <c:pt idx="207">
                  <c:v>24.148537187675384</c:v>
                </c:pt>
                <c:pt idx="208">
                  <c:v>23.523170527299456</c:v>
                </c:pt>
                <c:pt idx="209">
                  <c:v>23.90725749723396</c:v>
                </c:pt>
                <c:pt idx="210">
                  <c:v>23.427896249754916</c:v>
                </c:pt>
                <c:pt idx="211">
                  <c:v>24.106586687314206</c:v>
                </c:pt>
                <c:pt idx="212">
                  <c:v>23.8483936156696</c:v>
                </c:pt>
                <c:pt idx="213">
                  <c:v>23.791115259949834</c:v>
                </c:pt>
                <c:pt idx="214">
                  <c:v>24.355210716633636</c:v>
                </c:pt>
                <c:pt idx="215">
                  <c:v>24.305744443795167</c:v>
                </c:pt>
                <c:pt idx="216">
                  <c:v>24.266624518211813</c:v>
                </c:pt>
                <c:pt idx="217">
                  <c:v>24.182600173335963</c:v>
                </c:pt>
                <c:pt idx="218">
                  <c:v>22.542604390877354</c:v>
                </c:pt>
              </c:numCache>
            </c:numRef>
          </c:val>
          <c:smooth val="0"/>
          <c:extLst>
            <c:ext xmlns:c16="http://schemas.microsoft.com/office/drawing/2014/chart" uri="{C3380CC4-5D6E-409C-BE32-E72D297353CC}">
              <c16:uniqueId val="{00000002-44C3-425C-8136-4C8246A35661}"/>
            </c:ext>
          </c:extLst>
        </c:ser>
        <c:dLbls>
          <c:showLegendKey val="0"/>
          <c:showVal val="0"/>
          <c:showCatName val="0"/>
          <c:showSerName val="0"/>
          <c:showPercent val="0"/>
          <c:showBubbleSize val="0"/>
        </c:dLbls>
        <c:smooth val="0"/>
        <c:axId val="43885087"/>
        <c:axId val="67419647"/>
      </c:lineChart>
      <c:catAx>
        <c:axId val="438850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训练周期</a:t>
                </a:r>
              </a:p>
            </c:rich>
          </c:tx>
          <c:layout>
            <c:manualLayout>
              <c:xMode val="edge"/>
              <c:yMode val="edge"/>
              <c:x val="0.46356515842218288"/>
              <c:y val="0.8414358779170730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7419647"/>
        <c:crosses val="autoZero"/>
        <c:auto val="1"/>
        <c:lblAlgn val="ctr"/>
        <c:lblOffset val="100"/>
        <c:noMultiLvlLbl val="0"/>
      </c:catAx>
      <c:valAx>
        <c:axId val="674196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去噪后信噪比</a:t>
                </a:r>
                <a:r>
                  <a:rPr lang="en-US" altLang="zh-CN"/>
                  <a:t>/dB</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885087"/>
        <c:crosses val="autoZero"/>
        <c:crossBetween val="between"/>
      </c:valAx>
      <c:spPr>
        <a:noFill/>
        <a:ln>
          <a:noFill/>
        </a:ln>
        <a:effectLst/>
      </c:spPr>
    </c:plotArea>
    <c:legend>
      <c:legendPos val="b"/>
      <c:layout>
        <c:manualLayout>
          <c:xMode val="edge"/>
          <c:yMode val="edge"/>
          <c:x val="0.23622612364841955"/>
          <c:y val="0.9076665794419202"/>
          <c:w val="0.52276287533436316"/>
          <c:h val="9.23334205580797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），否则将造成数据损失。那么，每两层网络中权值的数量（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（讲解为什么利用卷积网络，卷积网络有什么好处，）</a:t>
            </a:r>
            <a:endParaRPr lang="en-US" altLang="zh-CN" dirty="0"/>
          </a:p>
          <a:p>
            <a:r>
              <a:rPr lang="zh-CN" altLang="en-US" dirty="0"/>
              <a:t>对于图像去噪处理，卷积更适合。因为卷积网络拥有三个特征：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局部连接（</a:t>
            </a:r>
            <a:r>
              <a:rPr lang="en-US" altLang="zh-CN" dirty="0"/>
              <a:t>c</a:t>
            </a:r>
            <a:r>
              <a:rPr lang="zh-CN" altLang="en-US" dirty="0"/>
              <a:t>）：可以利用图像像素之间位置关系（全连接做不到），同时减少了参数数量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权值共享（</a:t>
            </a:r>
            <a:r>
              <a:rPr lang="en-US" altLang="zh-CN" dirty="0"/>
              <a:t>c</a:t>
            </a:r>
            <a:r>
              <a:rPr lang="zh-CN" altLang="en-US" dirty="0"/>
              <a:t>）：一组连接只有一个参数，再次减少了参数数量，提高了性能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下连接（</a:t>
            </a:r>
            <a:r>
              <a:rPr lang="en-US" altLang="zh-CN" dirty="0"/>
              <a:t>c</a:t>
            </a:r>
            <a:r>
              <a:rPr lang="zh-CN" altLang="en-US" dirty="0"/>
              <a:t>）：它进一步提取信息，减少样本数量和参数数量，提高了鲁棒性、提高性能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直到翻页）网络模型，这是一个经典的卷积神经网络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这是一个经典的卷积神经网络，对于我们的图像去噪任务，我们删去所有池化层，以及所有的全连接层。我们的网络只有下面三种结构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a:t>
            </a:r>
            <a:r>
              <a:rPr lang="en-US" altLang="zh-CN" dirty="0"/>
              <a:t>c</a:t>
            </a:r>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。并使用</a:t>
            </a:r>
            <a:r>
              <a:rPr lang="en-US" altLang="zh-CN" dirty="0"/>
              <a:t>ReLU</a:t>
            </a:r>
            <a:r>
              <a:rPr lang="zh-CN" altLang="en-US" dirty="0"/>
              <a:t>激活</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层，即中间层，这里加入了</a:t>
            </a:r>
            <a:r>
              <a:rPr lang="en-US" altLang="zh-CN" dirty="0"/>
              <a:t>Batch Normalize</a:t>
            </a:r>
            <a:r>
              <a:rPr lang="zh-CN" altLang="en-US" dirty="0"/>
              <a:t>，批量归一化 处理</a:t>
            </a:r>
            <a:endParaRPr lang="en-US" altLang="zh-CN" dirty="0"/>
          </a:p>
          <a:p>
            <a:r>
              <a:rPr lang="zh-CN" altLang="en-US" dirty="0"/>
              <a:t>第三层（</a:t>
            </a:r>
            <a:r>
              <a:rPr lang="en-US" altLang="zh-CN" dirty="0"/>
              <a:t>c</a:t>
            </a:r>
            <a:r>
              <a:rPr lang="zh-CN" altLang="en-US" dirty="0"/>
              <a:t>）最后一层，输出层，这一层输出仅有一层卷积处理。</a:t>
            </a:r>
            <a:endParaRPr lang="en-US" altLang="zh-CN" dirty="0"/>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接下来是损失函数</a:t>
            </a:r>
            <a:r>
              <a:rPr lang="en-US" altLang="zh-CN" dirty="0"/>
              <a:t>…</a:t>
            </a:r>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我们使网络最终的输出为噪声，</a:t>
            </a:r>
            <a:endParaRPr lang="en-US" altLang="zh-CN" sz="1200" dirty="0"/>
          </a:p>
          <a:p>
            <a:r>
              <a:rPr lang="zh-CN" altLang="en-US" sz="1200" dirty="0"/>
              <a:t>损失函数的计算采用最小二乘法则</a:t>
            </a:r>
            <a:r>
              <a:rPr lang="en-US" altLang="zh-CN" sz="1200" dirty="0"/>
              <a:t> </a:t>
            </a:r>
            <a:r>
              <a:rPr lang="zh-CN" altLang="en-US" sz="1200" dirty="0"/>
              <a:t>（</a:t>
            </a:r>
            <a:r>
              <a:rPr lang="en-US" altLang="zh-CN" sz="1200" dirty="0"/>
              <a:t>c</a:t>
            </a:r>
            <a:r>
              <a:rPr lang="zh-CN" altLang="en-US" sz="1200" dirty="0"/>
              <a:t>）</a:t>
            </a:r>
            <a:endParaRPr lang="en-US" altLang="zh-CN" sz="1200" dirty="0"/>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相对于传统去噪方法，这个算法有三个特点：</a:t>
            </a:r>
            <a:endParaRPr lang="en-US" altLang="zh-CN" dirty="0"/>
          </a:p>
          <a:p>
            <a:r>
              <a:rPr lang="zh-CN" altLang="en-US" dirty="0"/>
              <a:t>（</a:t>
            </a:r>
            <a:r>
              <a:rPr lang="en-US" altLang="zh-CN" dirty="0"/>
              <a:t>c</a:t>
            </a:r>
            <a:r>
              <a:rPr lang="zh-CN" altLang="en-US" dirty="0"/>
              <a:t>）网络的输出是噪声，而不是去噪后的图像</a:t>
            </a:r>
            <a:endParaRPr lang="en-US" altLang="zh-CN" dirty="0"/>
          </a:p>
          <a:p>
            <a:r>
              <a:rPr lang="zh-CN" altLang="en-US" dirty="0"/>
              <a:t>（</a:t>
            </a:r>
            <a:r>
              <a:rPr lang="en-US" altLang="zh-CN" dirty="0"/>
              <a:t>c</a:t>
            </a:r>
            <a:r>
              <a:rPr lang="zh-CN" altLang="en-US" dirty="0"/>
              <a:t>）并行性极高，这就说明可以使用</a:t>
            </a:r>
            <a:r>
              <a:rPr lang="en-US" altLang="zh-CN" dirty="0"/>
              <a:t>GPU</a:t>
            </a:r>
            <a:r>
              <a:rPr lang="zh-CN" altLang="en-US" dirty="0"/>
              <a:t>加速来提高性能</a:t>
            </a:r>
            <a:endParaRPr lang="en-US" altLang="zh-CN" dirty="0"/>
          </a:p>
          <a:p>
            <a:r>
              <a:rPr lang="zh-CN" altLang="en-US" dirty="0"/>
              <a:t>（</a:t>
            </a:r>
            <a:r>
              <a:rPr lang="en-US" altLang="zh-CN" dirty="0"/>
              <a:t>c</a:t>
            </a:r>
            <a:r>
              <a:rPr lang="zh-CN" altLang="en-US" dirty="0"/>
              <a:t>）只需要使用图像和纯噪声进行训练，当网络确定以后，不需要过多的调参</a:t>
            </a:r>
            <a:endParaRPr lang="en-US" altLang="zh-CN" dirty="0"/>
          </a:p>
          <a:p>
            <a:r>
              <a:rPr lang="zh-CN" altLang="en-US" dirty="0"/>
              <a:t>接下来，是对去噪网络进行功能性拓展的想法</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1971665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接下来，是对去噪网络进行拓展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对彩色图像，这个已经实现，我们让刚刚提到的</a:t>
            </a:r>
            <a:r>
              <a:rPr lang="en-US" altLang="zh-CN" dirty="0"/>
              <a:t>c=3</a:t>
            </a:r>
            <a:r>
              <a:rPr lang="zh-CN" altLang="en-US" dirty="0"/>
              <a:t>，即可</a:t>
            </a:r>
            <a:endParaRPr lang="en-US" altLang="zh-CN" dirty="0"/>
          </a:p>
          <a:p>
            <a:r>
              <a:rPr lang="zh-CN" altLang="en-US" dirty="0"/>
              <a:t>第二个，不同尺寸（</a:t>
            </a:r>
            <a:r>
              <a:rPr lang="en-US" altLang="zh-CN" dirty="0"/>
              <a:t>c</a:t>
            </a:r>
            <a:r>
              <a:rPr lang="zh-CN" altLang="en-US" dirty="0"/>
              <a:t>）我们所使用的纯卷积网络是可以适应更多尺寸的</a:t>
            </a:r>
            <a:endParaRPr lang="en-US" altLang="zh-CN" dirty="0"/>
          </a:p>
          <a:p>
            <a:r>
              <a:rPr lang="zh-CN" altLang="en-US" dirty="0"/>
              <a:t>（</a:t>
            </a:r>
            <a:r>
              <a:rPr lang="en-US" altLang="zh-CN" dirty="0"/>
              <a:t>c</a:t>
            </a:r>
            <a:r>
              <a:rPr lang="zh-CN" altLang="en-US" dirty="0"/>
              <a:t>）还有，就是，目前大多去噪算法需要事先指定噪声类型、噪声水平，或者先估计噪声水平，再进行去噪，但是这样去噪效果就很受估计精度的影响。而对于深度学习，我们使用随机噪声水平的噪声对进行训练，网络即可处理不同噪声的去噪任务。</a:t>
            </a:r>
            <a:endParaRPr lang="en-US" altLang="zh-CN" dirty="0"/>
          </a:p>
          <a:p>
            <a:endParaRPr lang="en-US" altLang="zh-CN" dirty="0"/>
          </a:p>
          <a:p>
            <a:r>
              <a:rPr lang="zh-CN" altLang="en-US" dirty="0"/>
              <a:t>那么接下来，就是训练数据</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355750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首先，训练使用的图像，一部分是从互联网上下载到的摄影作品，还有用爬虫爬到的图虫网的摄影作品，共计</a:t>
            </a:r>
            <a:r>
              <a:rPr lang="en-US" altLang="zh-CN" dirty="0"/>
              <a:t>2249</a:t>
            </a:r>
            <a:r>
              <a:rPr lang="zh-CN" altLang="en-US" dirty="0"/>
              <a:t>张。</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a:t>
            </a:r>
            <a:endParaRPr lang="en-US" altLang="zh-CN" dirty="0"/>
          </a:p>
          <a:p>
            <a:r>
              <a:rPr lang="zh-CN" altLang="en-US" dirty="0"/>
              <a:t>叠加过噪声后的图像作为训练输入数据</a:t>
            </a:r>
            <a:r>
              <a:rPr lang="en-US" altLang="zh-CN" dirty="0"/>
              <a:t>data</a:t>
            </a:r>
            <a:r>
              <a:rPr lang="zh-CN" altLang="en-US" dirty="0"/>
              <a:t>（</a:t>
            </a:r>
            <a:r>
              <a:rPr lang="en-US" altLang="zh-CN" dirty="0"/>
              <a:t>c</a:t>
            </a:r>
            <a:r>
              <a:rPr lang="zh-CN" altLang="en-US" dirty="0"/>
              <a:t>），噪声信息作为</a:t>
            </a:r>
            <a:r>
              <a:rPr lang="en-US" altLang="zh-CN" dirty="0"/>
              <a:t>goal</a:t>
            </a:r>
            <a:r>
              <a:rPr lang="zh-CN" altLang="en-US" dirty="0"/>
              <a:t>，是训练的目标（</a:t>
            </a:r>
            <a:r>
              <a:rPr lang="en-US" altLang="zh-CN" dirty="0"/>
              <a:t>c</a:t>
            </a:r>
            <a:r>
              <a:rPr lang="zh-CN" altLang="en-US" dirty="0"/>
              <a:t>）</a:t>
            </a:r>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，提高读取速度），保存为</a:t>
            </a:r>
            <a:r>
              <a:rPr lang="en-US" altLang="zh-CN" dirty="0"/>
              <a:t>mat</a:t>
            </a:r>
            <a:r>
              <a:rPr lang="zh-CN" altLang="en-US" dirty="0"/>
              <a:t>数据格式</a:t>
            </a:r>
            <a:endParaRPr lang="en-US" altLang="zh-CN" dirty="0"/>
          </a:p>
          <a:p>
            <a:r>
              <a:rPr lang="zh-CN" altLang="en-US" dirty="0"/>
              <a:t>（</a:t>
            </a:r>
            <a:r>
              <a:rPr lang="en-US" altLang="zh-CN" dirty="0"/>
              <a:t>c</a:t>
            </a:r>
            <a:r>
              <a:rPr lang="zh-CN" altLang="en-US" dirty="0"/>
              <a:t>）以下所有的训练以及测试，均使用相同的平台进行</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使用刚刚提到的网络结构，这里我们用一个（</a:t>
            </a:r>
            <a:r>
              <a:rPr lang="en-US" altLang="zh-CN" dirty="0"/>
              <a:t>c</a:t>
            </a:r>
            <a:r>
              <a:rPr lang="zh-CN" altLang="en-US" dirty="0"/>
              <a:t>）较为简单的</a:t>
            </a:r>
            <a:r>
              <a:rPr lang="en-US" altLang="zh-CN" dirty="0"/>
              <a:t>4</a:t>
            </a:r>
            <a:r>
              <a:rPr lang="zh-CN" altLang="en-US" dirty="0"/>
              <a:t>层网络。</a:t>
            </a:r>
            <a:endParaRPr lang="en-US" altLang="zh-CN" dirty="0"/>
          </a:p>
          <a:p>
            <a:r>
              <a:rPr lang="zh-CN" altLang="en-US" dirty="0"/>
              <a:t>（理论上，网络层越多，提取的特征信息就会越多，训练速度、运行速度也会变慢。）</a:t>
            </a:r>
            <a:endParaRPr lang="en-US" altLang="zh-CN" dirty="0"/>
          </a:p>
          <a:p>
            <a:r>
              <a:rPr lang="zh-CN" altLang="en-US" dirty="0"/>
              <a:t>我们有对性能的要求，所以在保证效果的情况下，尽量简化网络结构。</a:t>
            </a:r>
            <a:endParaRPr lang="en-US" altLang="zh-CN" dirty="0"/>
          </a:p>
          <a:p>
            <a:r>
              <a:rPr lang="zh-CN" altLang="en-US" dirty="0"/>
              <a:t>然后，我们从三个角度衡量去噪算法</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715775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我们将从三个角度衡量去噪算法，</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a:t>
            </a:r>
            <a:endParaRPr lang="en-US" altLang="zh-CN" dirty="0"/>
          </a:p>
          <a:p>
            <a:r>
              <a:rPr lang="zh-CN" altLang="en-US" dirty="0"/>
              <a:t>针对</a:t>
            </a:r>
            <a:r>
              <a:rPr lang="en-US" altLang="zh-CN" dirty="0"/>
              <a:t>ReLU</a:t>
            </a:r>
            <a:r>
              <a:rPr lang="zh-CN" altLang="en-US" dirty="0"/>
              <a:t>、</a:t>
            </a:r>
            <a:r>
              <a:rPr lang="en-US" altLang="zh-CN" dirty="0"/>
              <a:t>Batch Normalize</a:t>
            </a:r>
            <a:r>
              <a:rPr lang="zh-CN" altLang="en-US" dirty="0"/>
              <a:t>的作用</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a:t>
            </a:r>
            <a:r>
              <a:rPr lang="en-US" altLang="zh-CN" dirty="0"/>
              <a:t>ReLU</a:t>
            </a:r>
            <a:r>
              <a:rPr lang="zh-CN" altLang="en-US" dirty="0"/>
              <a:t>、</a:t>
            </a:r>
            <a:r>
              <a:rPr lang="en-US" altLang="zh-CN" dirty="0"/>
              <a:t>Batch Normalize</a:t>
            </a:r>
            <a:r>
              <a:rPr lang="zh-CN" altLang="en-US" dirty="0"/>
              <a:t>（批量归一化）的作用，我们还进行了以下对比。</a:t>
            </a:r>
            <a:endParaRPr lang="en-US" altLang="zh-CN" dirty="0"/>
          </a:p>
          <a:p>
            <a:r>
              <a:rPr lang="zh-CN" altLang="en-US" dirty="0"/>
              <a:t>（蓝色：有</a:t>
            </a:r>
            <a:r>
              <a:rPr lang="en-US" altLang="zh-CN" dirty="0"/>
              <a:t>BN</a:t>
            </a:r>
            <a:r>
              <a:rPr lang="zh-CN" altLang="en-US" dirty="0"/>
              <a:t>，红色：有</a:t>
            </a:r>
            <a:r>
              <a:rPr lang="en-US" altLang="zh-CN" dirty="0"/>
              <a:t>ReLU</a:t>
            </a:r>
            <a:r>
              <a:rPr lang="zh-CN" altLang="en-US" dirty="0"/>
              <a:t>）</a:t>
            </a:r>
            <a:endParaRPr lang="en-US" altLang="zh-CN" dirty="0"/>
          </a:p>
          <a:p>
            <a:r>
              <a:rPr lang="zh-CN" altLang="en-US" dirty="0"/>
              <a:t>首先保证网络结构、网络参数不变</a:t>
            </a:r>
            <a:endParaRPr lang="en-US" altLang="zh-CN" dirty="0"/>
          </a:p>
          <a:p>
            <a:r>
              <a:rPr lang="zh-CN" altLang="zh-CN" sz="1200" kern="1200" dirty="0">
                <a:solidFill>
                  <a:schemeClr val="tx1"/>
                </a:solidFill>
                <a:effectLst/>
                <a:latin typeface="+mn-lt"/>
                <a:ea typeface="+mn-ea"/>
                <a:cs typeface="+mn-cs"/>
              </a:rPr>
              <a:t>我们可以看到，没有批量归一化</a:t>
            </a:r>
            <a:r>
              <a:rPr lang="zh-CN" altLang="en-US" sz="1200" kern="1200" dirty="0">
                <a:solidFill>
                  <a:schemeClr val="tx1"/>
                </a:solidFill>
                <a:effectLst/>
                <a:latin typeface="+mn-lt"/>
                <a:ea typeface="+mn-ea"/>
                <a:cs typeface="+mn-cs"/>
              </a:rPr>
              <a:t>（红色）</a:t>
            </a:r>
            <a:r>
              <a:rPr lang="zh-CN" altLang="zh-CN" sz="1200" kern="1200" dirty="0">
                <a:solidFill>
                  <a:schemeClr val="tx1"/>
                </a:solidFill>
                <a:effectLst/>
                <a:latin typeface="+mn-lt"/>
                <a:ea typeface="+mn-ea"/>
                <a:cs typeface="+mn-cs"/>
              </a:rPr>
              <a:t>的情况下，在</a:t>
            </a:r>
            <a:r>
              <a:rPr lang="en-US" altLang="zh-CN" sz="1200" kern="1200" dirty="0">
                <a:solidFill>
                  <a:schemeClr val="tx1"/>
                </a:solidFill>
                <a:effectLst/>
                <a:latin typeface="+mn-lt"/>
                <a:ea typeface="+mn-ea"/>
                <a:cs typeface="+mn-cs"/>
              </a:rPr>
              <a:t>500</a:t>
            </a:r>
            <a:r>
              <a:rPr lang="zh-CN" altLang="zh-CN" sz="1200" kern="1200" dirty="0">
                <a:solidFill>
                  <a:schemeClr val="tx1"/>
                </a:solidFill>
                <a:effectLst/>
                <a:latin typeface="+mn-lt"/>
                <a:ea typeface="+mn-ea"/>
                <a:cs typeface="+mn-cs"/>
              </a:rPr>
              <a:t>次循环后收敛速度变得十分缓慢。在没有</a:t>
            </a:r>
            <a:r>
              <a:rPr lang="en-US" altLang="zh-CN" sz="1200" kern="1200" dirty="0">
                <a:solidFill>
                  <a:schemeClr val="tx1"/>
                </a:solidFill>
                <a:effectLst/>
                <a:latin typeface="+mn-lt"/>
                <a:ea typeface="+mn-ea"/>
                <a:cs typeface="+mn-cs"/>
              </a:rPr>
              <a:t>ReLU</a:t>
            </a:r>
            <a:r>
              <a:rPr lang="zh-CN" altLang="zh-CN" sz="1200" kern="1200" dirty="0">
                <a:solidFill>
                  <a:schemeClr val="tx1"/>
                </a:solidFill>
                <a:effectLst/>
                <a:latin typeface="+mn-lt"/>
                <a:ea typeface="+mn-ea"/>
                <a:cs typeface="+mn-cs"/>
              </a:rPr>
              <a:t>激活操作</a:t>
            </a:r>
            <a:r>
              <a:rPr lang="zh-CN" altLang="en-US" sz="1200" kern="1200" dirty="0">
                <a:solidFill>
                  <a:schemeClr val="tx1"/>
                </a:solidFill>
                <a:effectLst/>
                <a:latin typeface="+mn-lt"/>
                <a:ea typeface="+mn-ea"/>
                <a:cs typeface="+mn-cs"/>
              </a:rPr>
              <a:t>（蓝色）</a:t>
            </a:r>
            <a:r>
              <a:rPr lang="zh-CN" altLang="zh-CN" sz="1200" kern="1200" dirty="0">
                <a:solidFill>
                  <a:schemeClr val="tx1"/>
                </a:solidFill>
                <a:effectLst/>
                <a:latin typeface="+mn-lt"/>
                <a:ea typeface="+mn-ea"/>
                <a:cs typeface="+mn-cs"/>
              </a:rPr>
              <a:t>的情况下，</a:t>
            </a:r>
            <a:r>
              <a:rPr lang="zh-CN" altLang="en-US" sz="1200" kern="1200" dirty="0">
                <a:solidFill>
                  <a:schemeClr val="tx1"/>
                </a:solidFill>
                <a:effectLst/>
                <a:latin typeface="+mn-lt"/>
                <a:ea typeface="+mn-ea"/>
                <a:cs typeface="+mn-cs"/>
              </a:rPr>
              <a:t>训练速度同样不够理想</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ReLU</a:t>
            </a:r>
            <a:r>
              <a:rPr lang="zh-CN" altLang="en-US"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Batch Normalize</a:t>
            </a:r>
            <a:r>
              <a:rPr lang="zh-CN" altLang="en-US" sz="1200" kern="1200" dirty="0">
                <a:solidFill>
                  <a:schemeClr val="tx1"/>
                </a:solidFill>
                <a:effectLst/>
                <a:latin typeface="+mn-lt"/>
                <a:ea typeface="+mn-ea"/>
                <a:cs typeface="+mn-cs"/>
              </a:rPr>
              <a:t>结合的情况下（绿色），训练比较稳定而且快速。</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接下来是第四部分</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1417693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接下来，是第四部分，结果分析</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首先是高斯噪声水平固定的灰度图，我们用计算机图形学的</a:t>
            </a:r>
            <a:r>
              <a:rPr lang="en-US" altLang="zh-CN" dirty="0"/>
              <a:t>12</a:t>
            </a:r>
            <a:r>
              <a:rPr lang="zh-CN" altLang="en-US" dirty="0"/>
              <a:t>个经典的图去测试去噪效果。</a:t>
            </a:r>
            <a:endParaRPr lang="en-US" altLang="zh-CN" dirty="0"/>
          </a:p>
          <a:p>
            <a:r>
              <a:rPr lang="zh-CN" altLang="en-US" dirty="0"/>
              <a:t>固定高斯噪声的标准差为</a:t>
            </a:r>
            <a:r>
              <a:rPr lang="en-US" altLang="zh-CN" dirty="0"/>
              <a:t>16</a:t>
            </a:r>
            <a:r>
              <a:rPr lang="zh-CN" altLang="en-US" dirty="0"/>
              <a:t>，制作数据集，在我电脑上进行</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首先我们看一下第一张图</a:t>
            </a:r>
            <a:r>
              <a:rPr lang="en-US" altLang="zh-CN" dirty="0"/>
              <a:t>camera man</a:t>
            </a:r>
            <a:r>
              <a:rPr lang="zh-CN" altLang="en-US" dirty="0"/>
              <a:t>。（</a:t>
            </a:r>
            <a:r>
              <a:rPr lang="en-US" altLang="zh-CN" dirty="0"/>
              <a:t>c</a:t>
            </a:r>
            <a:r>
              <a:rPr lang="zh-CN" altLang="en-US" dirty="0"/>
              <a:t>）中间这个是网络提取出来的噪声，（</a:t>
            </a:r>
            <a:r>
              <a:rPr lang="en-US" altLang="zh-CN" dirty="0"/>
              <a:t>c</a:t>
            </a:r>
            <a:r>
              <a:rPr lang="zh-CN" altLang="en-US" dirty="0"/>
              <a:t>）右边这个是去噪后的图像。（</a:t>
            </a:r>
            <a:r>
              <a:rPr lang="en-US" altLang="zh-CN" dirty="0"/>
              <a:t>c</a:t>
            </a:r>
            <a:r>
              <a:rPr lang="zh-CN" altLang="en-US" dirty="0"/>
              <a:t>）下面看一下另一组，左边是包含噪声图像，中间是去噪后图像，右边是原图。</a:t>
            </a:r>
            <a:endParaRPr lang="en-US" altLang="zh-CN" dirty="0"/>
          </a:p>
          <a:p>
            <a:r>
              <a:rPr lang="zh-CN" altLang="en-US" dirty="0"/>
              <a:t>我们放大（</a:t>
            </a:r>
            <a:r>
              <a:rPr lang="en-US" altLang="zh-CN" dirty="0"/>
              <a:t>c</a:t>
            </a:r>
            <a:r>
              <a:rPr lang="zh-CN" altLang="en-US" dirty="0"/>
              <a:t>）看一下细节对比。我们能看到，在这样的噪声干扰下，女孩的裤子上的细节并保留的较为完整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我们看一下其他的对比。</a:t>
            </a:r>
            <a:endParaRPr lang="en-US" altLang="zh-CN" dirty="0"/>
          </a:p>
          <a:p>
            <a:r>
              <a:rPr lang="zh-CN" altLang="en-US" dirty="0"/>
              <a:t>从左到右：。。。。。。</a:t>
            </a:r>
            <a:endParaRPr lang="en-US" altLang="zh-CN" dirty="0"/>
          </a:p>
          <a:p>
            <a:r>
              <a:rPr lang="zh-CN" altLang="en-US" dirty="0"/>
              <a:t>看一下数据（</a:t>
            </a:r>
            <a:r>
              <a:rPr lang="en-US" altLang="zh-CN" dirty="0"/>
              <a:t>c</a:t>
            </a:r>
            <a:r>
              <a:rPr lang="zh-CN" altLang="en-US" dirty="0"/>
              <a:t>）</a:t>
            </a:r>
            <a:r>
              <a:rPr lang="en-US" altLang="zh-CN" dirty="0"/>
              <a:t>mean</a:t>
            </a:r>
            <a:r>
              <a:rPr lang="zh-CN" altLang="en-US" dirty="0"/>
              <a:t>这一列是平均滤波算法</a:t>
            </a:r>
            <a:endParaRPr lang="en-US" altLang="zh-CN" dirty="0"/>
          </a:p>
          <a:p>
            <a:r>
              <a:rPr lang="zh-CN" altLang="en-US" dirty="0"/>
              <a:t>首先，我们能看到，即使使用只有</a:t>
            </a:r>
            <a:r>
              <a:rPr lang="en-US" altLang="zh-CN" dirty="0"/>
              <a:t>4</a:t>
            </a:r>
            <a:r>
              <a:rPr lang="zh-CN" altLang="en-US" dirty="0"/>
              <a:t>层网络的卷积网络，仍然可以获得和</a:t>
            </a:r>
            <a:r>
              <a:rPr lang="en-US" altLang="zh-CN" dirty="0"/>
              <a:t>BM3D</a:t>
            </a:r>
            <a:r>
              <a:rPr lang="zh-CN" altLang="en-US" dirty="0"/>
              <a:t>十分接近的去噪效果。</a:t>
            </a:r>
            <a:endParaRPr lang="en-US" altLang="zh-CN" dirty="0"/>
          </a:p>
          <a:p>
            <a:r>
              <a:rPr lang="zh-CN" altLang="en-US" dirty="0"/>
              <a:t>但是看一下时间对比（</a:t>
            </a:r>
            <a:r>
              <a:rPr lang="en-US" altLang="zh-CN" dirty="0"/>
              <a:t>c</a:t>
            </a:r>
            <a:r>
              <a:rPr lang="zh-CN" altLang="en-US" dirty="0"/>
              <a:t>）这里我们可以看到，卷积网络拥有极高的性能。应用</a:t>
            </a:r>
            <a:r>
              <a:rPr lang="en-US" altLang="zh-CN" dirty="0"/>
              <a:t>GPU</a:t>
            </a:r>
            <a:r>
              <a:rPr lang="zh-CN" altLang="en-US" dirty="0"/>
              <a:t>加速的情况下，</a:t>
            </a:r>
            <a:r>
              <a:rPr lang="en-US" altLang="zh-CN" dirty="0"/>
              <a:t>BM3D</a:t>
            </a:r>
            <a:r>
              <a:rPr lang="zh-CN" altLang="en-US" dirty="0"/>
              <a:t>算法需要</a:t>
            </a:r>
            <a:r>
              <a:rPr lang="en-US" altLang="zh-CN" dirty="0"/>
              <a:t>30s</a:t>
            </a:r>
            <a:r>
              <a:rPr lang="zh-CN" altLang="en-US" dirty="0"/>
              <a:t>的任务，卷积网络只需要不到</a:t>
            </a:r>
            <a:r>
              <a:rPr lang="en-US" altLang="zh-CN" dirty="0"/>
              <a:t>0.5</a:t>
            </a:r>
            <a:r>
              <a:rPr lang="zh-CN" altLang="en-US" dirty="0"/>
              <a:t>秒即可完成，即使不使用</a:t>
            </a:r>
            <a:r>
              <a:rPr lang="en-US" altLang="zh-CN" dirty="0"/>
              <a:t>GPU</a:t>
            </a:r>
            <a:r>
              <a:rPr lang="zh-CN" altLang="en-US" dirty="0"/>
              <a:t>，也能在</a:t>
            </a:r>
            <a:r>
              <a:rPr lang="en-US" altLang="zh-CN" dirty="0"/>
              <a:t>1</a:t>
            </a:r>
            <a:r>
              <a:rPr lang="zh-CN" altLang="en-US" dirty="0"/>
              <a:t>秒以内完成。卷积网络表现出很高的性能。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接下来，我们看一下彩色图像去噪。能够看出，去噪效果明显。这里同样使用简单的</a:t>
            </a:r>
            <a:r>
              <a:rPr lang="en-US" altLang="zh-CN" dirty="0"/>
              <a:t>4</a:t>
            </a:r>
            <a:r>
              <a:rPr lang="zh-CN" altLang="en-US" dirty="0"/>
              <a:t>层网络进行去噪，理论上来说，去噪效果仍然可以有较大上升空间</a:t>
            </a:r>
            <a:r>
              <a:rPr lang="en-US" altLang="zh-CN" dirty="0"/>
              <a:t>…</a:t>
            </a:r>
          </a:p>
          <a:p>
            <a:r>
              <a:rPr lang="zh-CN" altLang="en-US" dirty="0"/>
              <a:t>接下来我们看一下对于未知高斯噪声水平的去噪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对于未知噪声水平，使用标准差为</a:t>
            </a:r>
            <a:r>
              <a:rPr lang="en-US" altLang="zh-CN" dirty="0"/>
              <a:t>6</a:t>
            </a:r>
            <a:r>
              <a:rPr lang="zh-CN" altLang="en-US" dirty="0"/>
              <a:t>到</a:t>
            </a:r>
            <a:r>
              <a:rPr lang="en-US" altLang="zh-CN" dirty="0"/>
              <a:t>26</a:t>
            </a:r>
            <a:r>
              <a:rPr lang="zh-CN" altLang="en-US" dirty="0"/>
              <a:t>的随机噪声对网络进行了</a:t>
            </a:r>
            <a:r>
              <a:rPr lang="en-US" altLang="zh-CN" dirty="0"/>
              <a:t>12</a:t>
            </a:r>
            <a:r>
              <a:rPr lang="zh-CN" altLang="en-US" dirty="0"/>
              <a:t>个小时的训练</a:t>
            </a:r>
            <a:endParaRPr lang="en-US" altLang="zh-CN" dirty="0"/>
          </a:p>
          <a:p>
            <a:r>
              <a:rPr lang="zh-CN" altLang="en-US" dirty="0"/>
              <a:t>我们只使用</a:t>
            </a:r>
            <a:r>
              <a:rPr lang="en-US" altLang="zh-CN" dirty="0" err="1"/>
              <a:t>lena</a:t>
            </a:r>
            <a:r>
              <a:rPr lang="zh-CN" altLang="en-US" dirty="0"/>
              <a:t>进行测试。从左到右，分别是噪声图、卷积网络去噪的结果，还有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的情况下的去噪结果</a:t>
            </a:r>
            <a:endParaRPr lang="en-US" altLang="zh-CN" dirty="0"/>
          </a:p>
          <a:p>
            <a:r>
              <a:rPr lang="zh-CN" altLang="en-US" dirty="0"/>
              <a:t>这里分别是标准差为</a:t>
            </a:r>
            <a:r>
              <a:rPr lang="en-US" altLang="zh-CN" dirty="0"/>
              <a:t>6</a:t>
            </a:r>
            <a:r>
              <a:rPr lang="zh-CN" altLang="en-US" dirty="0"/>
              <a:t>和标准差为</a:t>
            </a:r>
            <a:r>
              <a:rPr lang="en-US" altLang="zh-CN" dirty="0"/>
              <a:t>12</a:t>
            </a:r>
            <a:r>
              <a:rPr lang="zh-CN" altLang="en-US" dirty="0"/>
              <a:t>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和标准差为</a:t>
            </a:r>
            <a:r>
              <a:rPr lang="en-US" altLang="zh-CN" dirty="0"/>
              <a:t>26</a:t>
            </a:r>
            <a:r>
              <a:rPr lang="zh-CN" altLang="en-US" dirty="0"/>
              <a:t>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能够获得很优秀的去噪效果，但是如果设置参数过大，那么会造成细节丢失的问题（比如，上一页），过小则会造成去噪去不净的问题（比如）。我们可以通过数据来看到这一现象</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30</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可以看到，即使使用了一个较为简单的</a:t>
            </a:r>
            <a:r>
              <a:rPr lang="en-US" altLang="zh-CN" dirty="0"/>
              <a:t>4</a:t>
            </a:r>
            <a:r>
              <a:rPr lang="zh-CN" altLang="en-US" dirty="0"/>
              <a:t>层网络，无论噪声水平高还是低，都可以达到一个较为稳定的去噪效果。而且拥有很高的性能。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31</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a:p>
            <a:r>
              <a:rPr lang="zh-CN" altLang="en-US" dirty="0"/>
              <a:t>这就是我所做的工作，谢谢老师</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32</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目前，人们用互联网越来越多，拍照也越来越多，无论是移动终端还是服务器端，都会有很多关于图像的任务。（</a:t>
            </a:r>
            <a:r>
              <a:rPr lang="en-US" altLang="zh-CN" dirty="0"/>
              <a:t>c</a:t>
            </a:r>
            <a:r>
              <a:rPr lang="zh-CN" altLang="en-US" dirty="0"/>
              <a:t>）但是由于暗光等等，图像会被噪声干扰。同时，我也是在研究学习深度学习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同时，我也是在研究学习深度学习。就希望利用深度学习进行图像去噪。好，下面开始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R</a:t>
            </a:r>
            <a:r>
              <a:rPr lang="zh-CN" altLang="en-US" dirty="0"/>
              <a:t>是纯净图像，</a:t>
            </a:r>
            <a:r>
              <a:rPr lang="en-US" altLang="zh-CN" dirty="0"/>
              <a:t>N</a:t>
            </a:r>
            <a:r>
              <a:rPr lang="zh-CN" altLang="en-US" dirty="0"/>
              <a:t>为噪声，</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），它的绝对值为</a:t>
            </a:r>
            <a:r>
              <a:rPr lang="en-US" altLang="zh-CN" dirty="0"/>
              <a:t>0</a:t>
            </a:r>
            <a:r>
              <a:rPr lang="zh-CN" altLang="en-US" dirty="0"/>
              <a:t>，是加性高斯噪声</a:t>
            </a:r>
            <a:endParaRPr lang="en-US" altLang="zh-CN" dirty="0"/>
          </a:p>
          <a:p>
            <a:r>
              <a:rPr lang="zh-CN" altLang="en-US" dirty="0"/>
              <a:t>比如右边这个经典的</a:t>
            </a:r>
            <a:r>
              <a:rPr lang="en-US" altLang="zh-CN" dirty="0" err="1"/>
              <a:t>lena</a:t>
            </a:r>
            <a:r>
              <a:rPr lang="zh-CN" altLang="en-US" dirty="0"/>
              <a:t>图，纯净的图叠加一个噪声，就是受到噪声干扰的图</a:t>
            </a:r>
            <a:endParaRPr lang="en-US" altLang="zh-CN" dirty="0"/>
          </a:p>
          <a:p>
            <a:r>
              <a:rPr lang="zh-CN" altLang="en-US" dirty="0"/>
              <a:t>传统方法大多根据图像</a:t>
            </a:r>
            <a:r>
              <a:rPr lang="en-US" altLang="zh-CN" dirty="0"/>
              <a:t>Y</a:t>
            </a:r>
            <a:r>
              <a:rPr lang="zh-CN" altLang="en-US" dirty="0"/>
              <a:t>，来估计纯净的图。而在这里，我们根据</a:t>
            </a:r>
            <a:r>
              <a:rPr lang="en-US" altLang="zh-CN" dirty="0"/>
              <a:t>Y</a:t>
            </a:r>
            <a:r>
              <a:rPr lang="zh-CN" altLang="en-US" dirty="0"/>
              <a:t>，来预测噪声</a:t>
            </a:r>
            <a:r>
              <a:rPr lang="en-US" altLang="zh-CN" dirty="0"/>
              <a:t>N</a:t>
            </a:r>
            <a:r>
              <a:rPr lang="zh-CN" altLang="en-US" dirty="0"/>
              <a:t>，做个减法来估计原图。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目前去噪算法大致为两类。空间域去噪和频域去噪。</a:t>
            </a:r>
            <a:endParaRPr lang="en-US" altLang="zh-CN" dirty="0"/>
          </a:p>
          <a:p>
            <a:r>
              <a:rPr lang="zh-CN" altLang="en-US" dirty="0"/>
              <a:t>（</a:t>
            </a:r>
            <a:r>
              <a:rPr lang="en-US" altLang="zh-CN" dirty="0"/>
              <a:t>c</a:t>
            </a:r>
            <a:r>
              <a:rPr lang="zh-CN" altLang="en-US" dirty="0"/>
              <a:t>）最近还有一些比较优秀的算法，比如</a:t>
            </a:r>
            <a:r>
              <a:rPr lang="en-US" altLang="zh-CN" dirty="0"/>
              <a:t>LSSC</a:t>
            </a:r>
            <a:r>
              <a:rPr lang="zh-CN" altLang="en-US" dirty="0"/>
              <a:t>、</a:t>
            </a:r>
            <a:r>
              <a:rPr lang="en-US" altLang="zh-CN" dirty="0"/>
              <a:t>BM3D</a:t>
            </a:r>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BM3D</a:t>
            </a:r>
            <a:r>
              <a:rPr lang="zh-CN" altLang="en-US" sz="1200" dirty="0"/>
              <a:t>能获得较好的去噪效果，但缺点是，运算量很大，后面我们会有具体对比。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接下来是深度学习，这是一个典型的全连接网络，</a:t>
            </a:r>
            <a:endParaRPr lang="en-US" altLang="zh-CN" dirty="0"/>
          </a:p>
          <a:p>
            <a:r>
              <a:rPr lang="zh-CN" altLang="en-US" dirty="0"/>
              <a:t>这里一个需要注意的地方，图像去噪要求输出与输入的尺寸相同，就是，输入层节点数和输出层节点数要相同。比如我们。。。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gi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5.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1.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1.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0.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13.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openxmlformats.org/officeDocument/2006/relationships/image" Target="../media/image42.png"/><Relationship Id="rId7" Type="http://schemas.openxmlformats.org/officeDocument/2006/relationships/image" Target="../media/image43.png"/><Relationship Id="rId12"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44.png"/><Relationship Id="rId5" Type="http://schemas.openxmlformats.org/officeDocument/2006/relationships/image" Target="../media/image61.png"/><Relationship Id="rId15" Type="http://schemas.openxmlformats.org/officeDocument/2006/relationships/image" Target="../media/image3.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70.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5.emf"/></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6"/>
                                        </p:tgtEl>
                                      </p:cBhvr>
                                    </p:animEffect>
                                    <p:set>
                                      <p:cBhvr>
                                        <p:cTn id="65" dur="1" fill="hold">
                                          <p:stCondLst>
                                            <p:cond delay="499"/>
                                          </p:stCondLst>
                                        </p:cTn>
                                        <p:tgtEl>
                                          <p:spTgt spid="1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0"/>
                                        </p:tgtEl>
                                      </p:cBhvr>
                                    </p:animEffect>
                                    <p:set>
                                      <p:cBhvr>
                                        <p:cTn id="68" dur="1" fill="hold">
                                          <p:stCondLst>
                                            <p:cond delay="499"/>
                                          </p:stCondLst>
                                        </p:cTn>
                                        <p:tgtEl>
                                          <p:spTgt spid="30"/>
                                        </p:tgtEl>
                                        <p:attrNameLst>
                                          <p:attrName>style.visibility</p:attrName>
                                        </p:attrNameLst>
                                      </p:cBhvr>
                                      <p:to>
                                        <p:strVal val="hidden"/>
                                      </p:to>
                                    </p:set>
                                  </p:childTnLst>
                                </p:cTn>
                              </p:par>
                            </p:childTnLst>
                          </p:cTn>
                        </p:par>
                        <p:par>
                          <p:cTn id="69" fill="hold">
                            <p:stCondLst>
                              <p:cond delay="500"/>
                            </p:stCondLst>
                            <p:childTnLst>
                              <p:par>
                                <p:cTn id="70" presetID="10" presetClass="exit" presetSubtype="0" fill="hold" grpId="1" nodeType="afterEffect">
                                  <p:stCondLst>
                                    <p:cond delay="0"/>
                                  </p:stCondLst>
                                  <p:childTnLst>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6"/>
                                        </p:tgtEl>
                                      </p:cBhvr>
                                    </p:animEffect>
                                    <p:set>
                                      <p:cBhvr>
                                        <p:cTn id="75" dur="1" fill="hold">
                                          <p:stCondLst>
                                            <p:cond delay="499"/>
                                          </p:stCondLst>
                                        </p:cTn>
                                        <p:tgtEl>
                                          <p:spTgt spid="2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2"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par>
                                <p:cTn id="81" presetID="64" presetClass="path" presetSubtype="0" accel="50000" decel="50000" fill="hold" nodeType="withEffect">
                                  <p:stCondLst>
                                    <p:cond delay="0"/>
                                  </p:stCondLst>
                                  <p:childTnLst>
                                    <p:animMotion origin="layout" path="M 4.16667E-7 2.96296E-6 L 0.03659 -0.09838 " pathEditMode="relative" rAng="0" ptsTypes="AA">
                                      <p:cBhvr>
                                        <p:cTn id="82" dur="1000" fill="hold"/>
                                        <p:tgtEl>
                                          <p:spTgt spid="23"/>
                                        </p:tgtEl>
                                        <p:attrNameLst>
                                          <p:attrName>ppt_x</p:attrName>
                                          <p:attrName>ppt_y</p:attrName>
                                        </p:attrNameLst>
                                      </p:cBhvr>
                                      <p:rCtr x="1823" y="-4931"/>
                                    </p:animMotion>
                                  </p:childTnLst>
                                </p:cTn>
                              </p:par>
                              <p:par>
                                <p:cTn id="83" presetID="10" presetClass="entr" presetSubtype="0" fill="hold" nodeType="withEffect">
                                  <p:stCondLst>
                                    <p:cond delay="50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par>
                          <p:cTn id="86" fill="hold">
                            <p:stCondLst>
                              <p:cond delay="1000"/>
                            </p:stCondLst>
                            <p:childTnLst>
                              <p:par>
                                <p:cTn id="87" presetID="10" presetClass="entr" presetSubtype="0" fill="hold" grpId="2" nodeType="after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fade">
                                      <p:cBhvr>
                                        <p:cTn id="89" dur="500"/>
                                        <p:tgtEl>
                                          <p:spTgt spid="4"/>
                                        </p:tgtEl>
                                      </p:cBhvr>
                                    </p:animEffect>
                                  </p:childTnLst>
                                </p:cTn>
                              </p:par>
                              <p:par>
                                <p:cTn id="90" presetID="10" presetClass="entr" presetSubtype="0" fill="hold"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904415" cy="461665"/>
          </a:xfrm>
          <a:prstGeom prst="rect">
            <a:avLst/>
          </a:prstGeom>
          <a:noFill/>
        </p:spPr>
        <p:txBody>
          <a:bodyPr wrap="none" rtlCol="0">
            <a:spAutoFit/>
          </a:bodyPr>
          <a:lstStyle/>
          <a:p>
            <a:r>
              <a:rPr lang="en-US" altLang="zh-CN" sz="2400" dirty="0">
                <a:solidFill>
                  <a:schemeClr val="bg1"/>
                </a:solidFill>
              </a:rPr>
              <a:t>Conv</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241"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8"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去噪方法特点</a:t>
            </a:r>
          </a:p>
        </p:txBody>
      </p:sp>
      <p:grpSp>
        <p:nvGrpSpPr>
          <p:cNvPr id="10" name="组合 9"/>
          <p:cNvGrpSpPr/>
          <p:nvPr/>
        </p:nvGrpSpPr>
        <p:grpSpPr>
          <a:xfrm>
            <a:off x="6199513" y="1218503"/>
            <a:ext cx="4688226" cy="1572796"/>
            <a:chOff x="1099641" y="2386233"/>
            <a:chExt cx="4688226" cy="1572796"/>
          </a:xfrm>
        </p:grpSpPr>
        <p:grpSp>
          <p:nvGrpSpPr>
            <p:cNvPr id="11" name="组 5"/>
            <p:cNvGrpSpPr/>
            <p:nvPr/>
          </p:nvGrpSpPr>
          <p:grpSpPr>
            <a:xfrm>
              <a:off x="1099641" y="2386233"/>
              <a:ext cx="1572796" cy="1572796"/>
              <a:chOff x="886691" y="2401677"/>
              <a:chExt cx="1817784" cy="1817784"/>
            </a:xfrm>
          </p:grpSpPr>
          <p:sp>
            <p:nvSpPr>
              <p:cNvPr id="15" name="椭圆 1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 name="椭圆 1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7" name="组合 20"/>
              <p:cNvGrpSpPr/>
              <p:nvPr/>
            </p:nvGrpSpPr>
            <p:grpSpPr>
              <a:xfrm>
                <a:off x="1542029" y="2918544"/>
                <a:ext cx="507108" cy="784050"/>
                <a:chOff x="6257925" y="-9525"/>
                <a:chExt cx="1514475" cy="2341563"/>
              </a:xfrm>
              <a:solidFill>
                <a:schemeClr val="accent1">
                  <a:lumMod val="75000"/>
                </a:schemeClr>
              </a:solidFill>
            </p:grpSpPr>
            <p:sp>
              <p:nvSpPr>
                <p:cNvPr id="1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 name="组 52"/>
            <p:cNvGrpSpPr/>
            <p:nvPr/>
          </p:nvGrpSpPr>
          <p:grpSpPr>
            <a:xfrm>
              <a:off x="2910676" y="2667171"/>
              <a:ext cx="2877191" cy="1117266"/>
              <a:chOff x="2905159" y="2656032"/>
              <a:chExt cx="2877191" cy="1117266"/>
            </a:xfrm>
          </p:grpSpPr>
          <p:sp>
            <p:nvSpPr>
              <p:cNvPr id="13" name="文本框 8"/>
              <p:cNvSpPr txBox="1"/>
              <p:nvPr/>
            </p:nvSpPr>
            <p:spPr>
              <a:xfrm>
                <a:off x="2905159" y="3040790"/>
                <a:ext cx="2877191"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使用噪声对网络进行训练，并配合使用</a:t>
                </a:r>
                <a:r>
                  <a:rPr lang="en-US" altLang="zh-CN" sz="1600" dirty="0">
                    <a:solidFill>
                      <a:srgbClr val="404040"/>
                    </a:solidFill>
                  </a:rPr>
                  <a:t>BN</a:t>
                </a:r>
                <a:r>
                  <a:rPr lang="zh-CN" altLang="en-US" sz="1600" dirty="0">
                    <a:solidFill>
                      <a:srgbClr val="404040"/>
                    </a:solidFill>
                  </a:rPr>
                  <a:t>等方法加快训练</a:t>
                </a:r>
                <a:endParaRPr lang="en-US" altLang="zh-CN" sz="1600" dirty="0">
                  <a:solidFill>
                    <a:srgbClr val="404040"/>
                  </a:solidFill>
                </a:endParaRPr>
              </a:p>
            </p:txBody>
          </p:sp>
          <p:sp>
            <p:nvSpPr>
              <p:cNvPr id="14" name="矩形 13"/>
              <p:cNvSpPr/>
              <p:nvPr/>
            </p:nvSpPr>
            <p:spPr>
              <a:xfrm>
                <a:off x="2905159" y="2656032"/>
                <a:ext cx="2031325" cy="461665"/>
              </a:xfrm>
              <a:prstGeom prst="rect">
                <a:avLst/>
              </a:prstGeom>
            </p:spPr>
            <p:txBody>
              <a:bodyPr wrap="none">
                <a:spAutoFit/>
              </a:bodyPr>
              <a:lstStyle/>
              <a:p>
                <a:r>
                  <a:rPr lang="zh-CN" altLang="en-US" sz="2400" b="1" dirty="0">
                    <a:solidFill>
                      <a:schemeClr val="accent1">
                        <a:lumMod val="75000"/>
                      </a:schemeClr>
                    </a:solidFill>
                  </a:rPr>
                  <a:t>使用噪声训练</a:t>
                </a:r>
              </a:p>
            </p:txBody>
          </p:sp>
        </p:grpSp>
      </p:grpSp>
      <p:grpSp>
        <p:nvGrpSpPr>
          <p:cNvPr id="21" name="组合 20"/>
          <p:cNvGrpSpPr/>
          <p:nvPr/>
        </p:nvGrpSpPr>
        <p:grpSpPr>
          <a:xfrm>
            <a:off x="3439615" y="4817138"/>
            <a:ext cx="4332694" cy="1572796"/>
            <a:chOff x="3021353" y="3543378"/>
            <a:chExt cx="4332694" cy="1572796"/>
          </a:xfrm>
        </p:grpSpPr>
        <p:grpSp>
          <p:nvGrpSpPr>
            <p:cNvPr id="22" name="组 15"/>
            <p:cNvGrpSpPr/>
            <p:nvPr/>
          </p:nvGrpSpPr>
          <p:grpSpPr>
            <a:xfrm>
              <a:off x="3021353" y="3543378"/>
              <a:ext cx="1572796" cy="1572796"/>
              <a:chOff x="886691" y="2401677"/>
              <a:chExt cx="1817784" cy="1817784"/>
            </a:xfrm>
          </p:grpSpPr>
          <p:sp>
            <p:nvSpPr>
              <p:cNvPr id="26" name="椭圆 25"/>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椭圆 26"/>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8" name="组合 20"/>
              <p:cNvGrpSpPr/>
              <p:nvPr/>
            </p:nvGrpSpPr>
            <p:grpSpPr>
              <a:xfrm>
                <a:off x="1542029" y="2918544"/>
                <a:ext cx="507108" cy="784050"/>
                <a:chOff x="6257925" y="-9525"/>
                <a:chExt cx="1514475" cy="2341563"/>
              </a:xfrm>
              <a:solidFill>
                <a:schemeClr val="accent1">
                  <a:lumMod val="75000"/>
                </a:schemeClr>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3" name="组 53"/>
            <p:cNvGrpSpPr/>
            <p:nvPr/>
          </p:nvGrpSpPr>
          <p:grpSpPr>
            <a:xfrm>
              <a:off x="4818960" y="3824431"/>
              <a:ext cx="2535087" cy="1117266"/>
              <a:chOff x="2887069" y="-147472"/>
              <a:chExt cx="2535087" cy="1117266"/>
            </a:xfrm>
          </p:grpSpPr>
          <p:sp>
            <p:nvSpPr>
              <p:cNvPr id="24" name="文本框 8"/>
              <p:cNvSpPr txBox="1"/>
              <p:nvPr/>
            </p:nvSpPr>
            <p:spPr>
              <a:xfrm>
                <a:off x="2887069" y="237286"/>
                <a:ext cx="2535087"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图对图输入，无需过多调参即可分辨出噪声</a:t>
                </a:r>
                <a:endParaRPr lang="en-US" altLang="zh-CN" sz="1600" dirty="0">
                  <a:solidFill>
                    <a:srgbClr val="404040"/>
                  </a:solidFill>
                </a:endParaRPr>
              </a:p>
            </p:txBody>
          </p:sp>
          <p:sp>
            <p:nvSpPr>
              <p:cNvPr id="25" name="矩形 24"/>
              <p:cNvSpPr/>
              <p:nvPr/>
            </p:nvSpPr>
            <p:spPr>
              <a:xfrm>
                <a:off x="2887069" y="-147472"/>
                <a:ext cx="1723549" cy="461665"/>
              </a:xfrm>
              <a:prstGeom prst="rect">
                <a:avLst/>
              </a:prstGeom>
            </p:spPr>
            <p:txBody>
              <a:bodyPr wrap="none">
                <a:spAutoFit/>
              </a:bodyPr>
              <a:lstStyle/>
              <a:p>
                <a:r>
                  <a:rPr lang="zh-CN" altLang="en-US" sz="2400" b="1" dirty="0">
                    <a:solidFill>
                      <a:schemeClr val="accent1">
                        <a:lumMod val="75000"/>
                      </a:schemeClr>
                    </a:solidFill>
                  </a:rPr>
                  <a:t>图对图输入</a:t>
                </a:r>
              </a:p>
            </p:txBody>
          </p:sp>
        </p:grpSp>
      </p:grpSp>
      <p:grpSp>
        <p:nvGrpSpPr>
          <p:cNvPr id="32" name="组合 31"/>
          <p:cNvGrpSpPr/>
          <p:nvPr/>
        </p:nvGrpSpPr>
        <p:grpSpPr>
          <a:xfrm>
            <a:off x="5236779" y="3134399"/>
            <a:ext cx="4346122" cy="1572796"/>
            <a:chOff x="4997786" y="2386232"/>
            <a:chExt cx="4346122" cy="1572796"/>
          </a:xfrm>
        </p:grpSpPr>
        <p:grpSp>
          <p:nvGrpSpPr>
            <p:cNvPr id="33" name="组 27"/>
            <p:cNvGrpSpPr/>
            <p:nvPr/>
          </p:nvGrpSpPr>
          <p:grpSpPr>
            <a:xfrm>
              <a:off x="4997786" y="2386232"/>
              <a:ext cx="1572796" cy="1572796"/>
              <a:chOff x="886691" y="2401676"/>
              <a:chExt cx="1817784" cy="1817784"/>
            </a:xfrm>
          </p:grpSpPr>
          <p:sp>
            <p:nvSpPr>
              <p:cNvPr id="37" name="椭圆 36"/>
              <p:cNvSpPr/>
              <p:nvPr/>
            </p:nvSpPr>
            <p:spPr>
              <a:xfrm>
                <a:off x="886691" y="2401676"/>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 56"/>
            <p:cNvGrpSpPr/>
            <p:nvPr/>
          </p:nvGrpSpPr>
          <p:grpSpPr>
            <a:xfrm>
              <a:off x="6808821" y="2667286"/>
              <a:ext cx="2535087" cy="1117266"/>
              <a:chOff x="2900497" y="2669688"/>
              <a:chExt cx="2535087" cy="1117266"/>
            </a:xfrm>
          </p:grpSpPr>
          <p:sp>
            <p:nvSpPr>
              <p:cNvPr id="35" name="文本框 8"/>
              <p:cNvSpPr txBox="1"/>
              <p:nvPr/>
            </p:nvSpPr>
            <p:spPr>
              <a:xfrm>
                <a:off x="2900497" y="3054446"/>
                <a:ext cx="2535087"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可借助强大的</a:t>
                </a:r>
                <a:r>
                  <a:rPr lang="en-US" altLang="zh-CN" sz="1600" dirty="0">
                    <a:solidFill>
                      <a:srgbClr val="404040"/>
                    </a:solidFill>
                  </a:rPr>
                  <a:t>GPU</a:t>
                </a:r>
                <a:r>
                  <a:rPr lang="zh-CN" altLang="en-US" sz="1600" dirty="0">
                    <a:solidFill>
                      <a:srgbClr val="404040"/>
                    </a:solidFill>
                  </a:rPr>
                  <a:t>加速来提高其去噪性能</a:t>
                </a:r>
                <a:endParaRPr lang="en-US" altLang="zh-CN" sz="1600" dirty="0">
                  <a:solidFill>
                    <a:srgbClr val="404040"/>
                  </a:solidFill>
                </a:endParaRPr>
              </a:p>
            </p:txBody>
          </p:sp>
          <p:sp>
            <p:nvSpPr>
              <p:cNvPr id="36" name="矩形 35"/>
              <p:cNvSpPr/>
              <p:nvPr/>
            </p:nvSpPr>
            <p:spPr>
              <a:xfrm>
                <a:off x="2900497" y="2669688"/>
                <a:ext cx="2031325" cy="461665"/>
              </a:xfrm>
              <a:prstGeom prst="rect">
                <a:avLst/>
              </a:prstGeom>
            </p:spPr>
            <p:txBody>
              <a:bodyPr wrap="none">
                <a:spAutoFit/>
              </a:bodyPr>
              <a:lstStyle/>
              <a:p>
                <a:r>
                  <a:rPr lang="zh-CN" altLang="en-US" sz="2400" b="1" dirty="0">
                    <a:solidFill>
                      <a:schemeClr val="accent1">
                        <a:lumMod val="75000"/>
                      </a:schemeClr>
                    </a:solidFill>
                  </a:rPr>
                  <a:t>较高的并行性</a:t>
                </a:r>
              </a:p>
            </p:txBody>
          </p:sp>
        </p:grpSp>
      </p:grpSp>
    </p:spTree>
    <p:extLst>
      <p:ext uri="{BB962C8B-B14F-4D97-AF65-F5344CB8AC3E}">
        <p14:creationId xmlns:p14="http://schemas.microsoft.com/office/powerpoint/2010/main" val="27794066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anim calcmode="lin" valueType="num">
                                      <p:cBhvr>
                                        <p:cTn id="20" dur="500" fill="hold"/>
                                        <p:tgtEl>
                                          <p:spTgt spid="32"/>
                                        </p:tgtEl>
                                        <p:attrNameLst>
                                          <p:attrName>ppt_x</p:attrName>
                                        </p:attrNameLst>
                                      </p:cBhvr>
                                      <p:tavLst>
                                        <p:tav tm="0">
                                          <p:val>
                                            <p:strVal val="#ppt_x"/>
                                          </p:val>
                                        </p:tav>
                                        <p:tav tm="100000">
                                          <p:val>
                                            <p:strVal val="#ppt_x"/>
                                          </p:val>
                                        </p:tav>
                                      </p:tavLst>
                                    </p:anim>
                                    <p:anim calcmode="lin" valueType="num">
                                      <p:cBhvr>
                                        <p:cTn id="2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ppt_x</p:attrName>
                                        </p:attrNameLst>
                                      </p:cBhvr>
                                      <p:tavLst>
                                        <p:tav tm="0">
                                          <p:val>
                                            <p:strVal val="#ppt_x"/>
                                          </p:val>
                                        </p:tav>
                                        <p:tav tm="100000">
                                          <p:val>
                                            <p:strVal val="#ppt_x"/>
                                          </p:val>
                                        </p:tav>
                                      </p:tavLst>
                                    </p:anim>
                                    <p:anim calcmode="lin" valueType="num">
                                      <p:cBhvr>
                                        <p:cTn id="28"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2.29167E-6 2.22222E-6 L 0.01563 -0.03287 " pathEditMode="relative" rAng="0" ptsTypes="AA">
                                      <p:cBhvr>
                                        <p:cTn id="32" dur="1250" fill="hold"/>
                                        <p:tgtEl>
                                          <p:spTgt spid="32"/>
                                        </p:tgtEl>
                                        <p:attrNameLst>
                                          <p:attrName>ppt_x</p:attrName>
                                          <p:attrName>ppt_y</p:attrName>
                                        </p:attrNameLst>
                                      </p:cBhvr>
                                      <p:rCtr x="781" y="-1644"/>
                                    </p:animMotion>
                                  </p:childTnLst>
                                </p:cTn>
                              </p:par>
                              <p:par>
                                <p:cTn id="33" presetID="42" presetClass="path" presetSubtype="0" accel="50000" decel="50000" fill="hold" nodeType="withEffect">
                                  <p:stCondLst>
                                    <p:cond delay="0"/>
                                  </p:stCondLst>
                                  <p:childTnLst>
                                    <p:animMotion origin="layout" path="M -1.04167E-6 -1.11111E-6 L -0.05351 0.21945 " pathEditMode="relative" rAng="0" ptsTypes="AA">
                                      <p:cBhvr>
                                        <p:cTn id="34" dur="1250" fill="hold"/>
                                        <p:tgtEl>
                                          <p:spTgt spid="10"/>
                                        </p:tgtEl>
                                        <p:attrNameLst>
                                          <p:attrName>ppt_x</p:attrName>
                                          <p:attrName>ppt_y</p:attrName>
                                        </p:attrNameLst>
                                      </p:cBhvr>
                                      <p:rCtr x="-2682" y="10972"/>
                                    </p:animMotion>
                                  </p:childTnLst>
                                </p:cTn>
                              </p:par>
                              <p:par>
                                <p:cTn id="35" presetID="64" presetClass="path" presetSubtype="0" accel="50000" decel="50000" fill="hold" nodeType="withEffect">
                                  <p:stCondLst>
                                    <p:cond delay="0"/>
                                  </p:stCondLst>
                                  <p:childTnLst>
                                    <p:animMotion origin="layout" path="M 4.375E-6 1.85185E-6 L 0.16744 -0.27269 " pathEditMode="relative" rAng="0" ptsTypes="AA">
                                      <p:cBhvr>
                                        <p:cTn id="36" dur="1250" fill="hold"/>
                                        <p:tgtEl>
                                          <p:spTgt spid="21"/>
                                        </p:tgtEl>
                                        <p:attrNameLst>
                                          <p:attrName>ppt_x</p:attrName>
                                          <p:attrName>ppt_y</p:attrName>
                                        </p:attrNameLst>
                                      </p:cBhvr>
                                      <p:rCtr x="8372" y="-13634"/>
                                    </p:animMotion>
                                  </p:childTnLst>
                                </p:cTn>
                              </p:par>
                              <p:par>
                                <p:cTn id="37" presetID="10" presetClass="exit" presetSubtype="0" fill="hold" nodeType="withEffect">
                                  <p:stCondLst>
                                    <p:cond delay="75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nodeType="withEffect">
                                  <p:stCondLst>
                                    <p:cond delay="750"/>
                                  </p:stCondLst>
                                  <p:childTnLst>
                                    <p:animEffect transition="out" filter="fad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par>
                                <p:cTn id="43" presetID="10" presetClass="exit" presetSubtype="0" fill="hold" nodeType="withEffect">
                                  <p:stCondLst>
                                    <p:cond delay="75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10" presetClass="entr" presetSubtype="0" fill="hold" grpId="0" nodeType="withEffect">
                                  <p:stCondLst>
                                    <p:cond delay="75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680104" y="183447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功能性拓展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a:t>
            </a:r>
            <a:endParaRPr kumimoji="1" lang="en-US" altLang="zh-CN" sz="2000" dirty="0">
              <a:solidFill>
                <a:schemeClr val="bg1"/>
              </a:solidFill>
            </a:endParaRPr>
          </a:p>
          <a:p>
            <a:pPr algn="ctr"/>
            <a:r>
              <a:rPr kumimoji="1" lang="zh-CN" altLang="en-US" sz="2000" dirty="0">
                <a:solidFill>
                  <a:schemeClr val="bg1"/>
                </a:solidFill>
              </a:rPr>
              <a:t>尺寸</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彩色</a:t>
            </a:r>
            <a:endParaRPr kumimoji="1" lang="en-US" altLang="zh-CN" dirty="0">
              <a:solidFill>
                <a:schemeClr val="bg1"/>
              </a:solidFill>
            </a:endParaRPr>
          </a:p>
          <a:p>
            <a:pPr algn="ctr"/>
            <a:r>
              <a:rPr kumimoji="1" lang="zh-CN" altLang="en-US" dirty="0">
                <a:solidFill>
                  <a:schemeClr val="bg1"/>
                </a:solidFill>
              </a:rPr>
              <a:t>图像</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80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250"/>
                                        <p:tgtEl>
                                          <p:spTgt spid="18"/>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250"/>
                                        <p:tgtEl>
                                          <p:spTgt spid="16"/>
                                        </p:tgtEl>
                                      </p:cBhvr>
                                    </p:animEffect>
                                  </p:childTnLst>
                                </p:cTn>
                              </p:par>
                              <p:par>
                                <p:cTn id="25" presetID="2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250"/>
                                        <p:tgtEl>
                                          <p:spTgt spid="1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50"/>
                                        <p:tgtEl>
                                          <p:spTgt spid="19"/>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754694"/>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19167"/>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827292"/>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591765"/>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a:t>
            </a:r>
            <a:r>
              <a:rPr lang="en-US" altLang="zh-CN" sz="2000" dirty="0" err="1">
                <a:solidFill>
                  <a:schemeClr val="bg1"/>
                </a:solidFill>
              </a:rPr>
              <a:t>TensorFlow</a:t>
            </a:r>
            <a:r>
              <a:rPr lang="en-US" altLang="zh-CN" sz="2000" dirty="0">
                <a:solidFill>
                  <a:schemeClr val="bg1"/>
                </a:solidFill>
              </a:rPr>
              <a:t>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24357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2" presetClass="exit" presetSubtype="4" fill="hold" grpId="0" nodeType="withEffect">
                                  <p:stCondLst>
                                    <p:cond delay="350"/>
                                  </p:stCondLst>
                                  <p:childTnLst>
                                    <p:anim calcmode="lin" valueType="num">
                                      <p:cBhvr additive="base">
                                        <p:cTn id="29" dur="1500"/>
                                        <p:tgtEl>
                                          <p:spTgt spid="46"/>
                                        </p:tgtEl>
                                        <p:attrNameLst>
                                          <p:attrName>ppt_x</p:attrName>
                                        </p:attrNameLst>
                                      </p:cBhvr>
                                      <p:tavLst>
                                        <p:tav tm="0">
                                          <p:val>
                                            <p:strVal val="ppt_x"/>
                                          </p:val>
                                        </p:tav>
                                        <p:tav tm="100000">
                                          <p:val>
                                            <p:strVal val="ppt_x"/>
                                          </p:val>
                                        </p:tav>
                                      </p:tavLst>
                                    </p:anim>
                                    <p:anim calcmode="lin" valueType="num">
                                      <p:cBhvr additive="base">
                                        <p:cTn id="30" dur="1500"/>
                                        <p:tgtEl>
                                          <p:spTgt spid="46"/>
                                        </p:tgtEl>
                                        <p:attrNameLst>
                                          <p:attrName>ppt_y</p:attrName>
                                        </p:attrNameLst>
                                      </p:cBhvr>
                                      <p:tavLst>
                                        <p:tav tm="0">
                                          <p:val>
                                            <p:strVal val="ppt_y"/>
                                          </p:val>
                                        </p:tav>
                                        <p:tav tm="100000">
                                          <p:val>
                                            <p:strVal val="1+ppt_h/2"/>
                                          </p:val>
                                        </p:tav>
                                      </p:tavLst>
                                    </p:anim>
                                    <p:set>
                                      <p:cBhvr>
                                        <p:cTn id="31" dur="1" fill="hold">
                                          <p:stCondLst>
                                            <p:cond delay="1499"/>
                                          </p:stCondLst>
                                        </p:cTn>
                                        <p:tgtEl>
                                          <p:spTgt spid="46"/>
                                        </p:tgtEl>
                                        <p:attrNameLst>
                                          <p:attrName>style.visibility</p:attrName>
                                        </p:attrNameLst>
                                      </p:cBhvr>
                                      <p:to>
                                        <p:strVal val="hidden"/>
                                      </p:to>
                                    </p:set>
                                  </p:childTnLst>
                                </p:cTn>
                              </p:par>
                              <p:par>
                                <p:cTn id="32" presetID="42" presetClass="path" presetSubtype="0" accel="50000" decel="50000" fill="hold" nodeType="withEffect">
                                  <p:stCondLst>
                                    <p:cond delay="350"/>
                                  </p:stCondLst>
                                  <p:childTnLst>
                                    <p:animMotion origin="layout" path="M -2.08333E-7 3.7037E-6 L -2.08333E-7 0.14143 " pathEditMode="relative" rAng="0" ptsTypes="AA">
                                      <p:cBhvr>
                                        <p:cTn id="33" dur="1000" fill="hold"/>
                                        <p:tgtEl>
                                          <p:spTgt spid="49"/>
                                        </p:tgtEl>
                                        <p:attrNameLst>
                                          <p:attrName>ppt_x</p:attrName>
                                          <p:attrName>ppt_y</p:attrName>
                                        </p:attrNameLst>
                                      </p:cBhvr>
                                      <p:rCtr x="0" y="7060"/>
                                    </p:animMotion>
                                  </p:childTnLst>
                                </p:cTn>
                              </p:par>
                              <p:par>
                                <p:cTn id="34" presetID="42" presetClass="path" presetSubtype="0" accel="50000" decel="50000" fill="hold" nodeType="withEffect">
                                  <p:stCondLst>
                                    <p:cond delay="350"/>
                                  </p:stCondLst>
                                  <p:childTnLst>
                                    <p:animMotion origin="layout" path="M -2.08333E-7 4.44444E-6 L -2.08333E-7 0.21643 " pathEditMode="relative" rAng="0" ptsTypes="AA">
                                      <p:cBhvr>
                                        <p:cTn id="35" dur="1000" fill="hold"/>
                                        <p:tgtEl>
                                          <p:spTgt spid="48"/>
                                        </p:tgtEl>
                                        <p:attrNameLst>
                                          <p:attrName>ppt_x</p:attrName>
                                          <p:attrName>ppt_y</p:attrName>
                                        </p:attrNameLst>
                                      </p:cBhvr>
                                      <p:rCtr x="0" y="10810"/>
                                    </p:animMotion>
                                  </p:childTnLst>
                                </p:cTn>
                              </p:par>
                              <p:par>
                                <p:cTn id="36" presetID="42" presetClass="path" presetSubtype="0" accel="50000" decel="50000" fill="hold" nodeType="withEffect">
                                  <p:stCondLst>
                                    <p:cond delay="350"/>
                                  </p:stCondLst>
                                  <p:childTnLst>
                                    <p:animMotion origin="layout" path="M -2.08333E-7 -4.81481E-6 L -2.08333E-7 0.28612 " pathEditMode="relative" rAng="0" ptsTypes="AA">
                                      <p:cBhvr>
                                        <p:cTn id="37" dur="1000" fill="hold"/>
                                        <p:tgtEl>
                                          <p:spTgt spid="47"/>
                                        </p:tgtEl>
                                        <p:attrNameLst>
                                          <p:attrName>ppt_x</p:attrName>
                                          <p:attrName>ppt_y</p:attrName>
                                        </p:attrNameLst>
                                      </p:cBhvr>
                                      <p:rCtr x="0" y="14306"/>
                                    </p:animMotion>
                                  </p:childTnLst>
                                </p:cTn>
                              </p:par>
                              <p:par>
                                <p:cTn id="38" presetID="10" presetClass="entr" presetSubtype="0"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1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397"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398"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graphicFrame>
        <p:nvGraphicFramePr>
          <p:cNvPr id="4" name="图表 3">
            <a:extLst>
              <a:ext uri="{FF2B5EF4-FFF2-40B4-BE49-F238E27FC236}">
                <a16:creationId xmlns:a16="http://schemas.microsoft.com/office/drawing/2014/main" id="{F07C5141-1ACB-45C7-BBE9-1B4922CBC463}"/>
              </a:ext>
            </a:extLst>
          </p:cNvPr>
          <p:cNvGraphicFramePr/>
          <p:nvPr>
            <p:extLst>
              <p:ext uri="{D42A27DB-BD31-4B8C-83A1-F6EECF244321}">
                <p14:modId xmlns:p14="http://schemas.microsoft.com/office/powerpoint/2010/main" val="2409661733"/>
              </p:ext>
            </p:extLst>
          </p:nvPr>
        </p:nvGraphicFramePr>
        <p:xfrm>
          <a:off x="3377904" y="1701209"/>
          <a:ext cx="7733119" cy="4146698"/>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886691" y="2363684"/>
            <a:ext cx="2358338" cy="830997"/>
          </a:xfrm>
          <a:prstGeom prst="rect">
            <a:avLst/>
          </a:prstGeom>
        </p:spPr>
        <p:txBody>
          <a:bodyPr wrap="none">
            <a:spAutoFit/>
          </a:bodyPr>
          <a:lstStyle/>
          <a:p>
            <a:r>
              <a:rPr lang="zh-CN" altLang="en-US" sz="2400" b="1" dirty="0">
                <a:solidFill>
                  <a:srgbClr val="376092"/>
                </a:solidFill>
                <a:cs typeface="+mn-ea"/>
                <a:sym typeface="+mn-lt"/>
              </a:rPr>
              <a:t>有关</a:t>
            </a:r>
            <a:r>
              <a:rPr lang="en-US" altLang="zh-CN" sz="2400" b="1" dirty="0">
                <a:solidFill>
                  <a:srgbClr val="376092"/>
                </a:solidFill>
                <a:cs typeface="+mn-ea"/>
                <a:sym typeface="+mn-lt"/>
              </a:rPr>
              <a:t>ReLU</a:t>
            </a:r>
            <a:r>
              <a:rPr lang="zh-CN" altLang="en-US" sz="2400" b="1" dirty="0">
                <a:solidFill>
                  <a:srgbClr val="376092"/>
                </a:solidFill>
                <a:cs typeface="+mn-ea"/>
                <a:sym typeface="+mn-lt"/>
              </a:rPr>
              <a:t>、</a:t>
            </a:r>
            <a:r>
              <a:rPr lang="en-US" altLang="zh-CN" sz="2400" b="1" dirty="0">
                <a:solidFill>
                  <a:srgbClr val="376092"/>
                </a:solidFill>
                <a:cs typeface="+mn-ea"/>
                <a:sym typeface="+mn-lt"/>
              </a:rPr>
              <a:t>BN</a:t>
            </a:r>
          </a:p>
          <a:p>
            <a:r>
              <a:rPr lang="zh-CN" altLang="en-US" sz="2400" b="1" dirty="0">
                <a:solidFill>
                  <a:srgbClr val="376092"/>
                </a:solidFill>
                <a:cs typeface="+mn-ea"/>
                <a:sym typeface="+mn-lt"/>
              </a:rPr>
              <a:t>的比较</a:t>
            </a:r>
          </a:p>
        </p:txBody>
      </p:sp>
      <p:sp>
        <p:nvSpPr>
          <p:cNvPr id="6" name="文本框 5"/>
          <p:cNvSpPr txBox="1"/>
          <p:nvPr/>
        </p:nvSpPr>
        <p:spPr>
          <a:xfrm>
            <a:off x="886691" y="3476847"/>
            <a:ext cx="2324341" cy="1477328"/>
          </a:xfrm>
          <a:prstGeom prst="rect">
            <a:avLst/>
          </a:prstGeom>
          <a:noFill/>
        </p:spPr>
        <p:txBody>
          <a:bodyPr wrap="square" rtlCol="0">
            <a:spAutoFit/>
          </a:bodyPr>
          <a:lstStyle/>
          <a:p>
            <a:r>
              <a:rPr lang="zh-CN" altLang="en-US" dirty="0"/>
              <a:t>该比较在除了</a:t>
            </a:r>
            <a:r>
              <a:rPr lang="en-US" altLang="zh-CN" dirty="0"/>
              <a:t>ReLU</a:t>
            </a:r>
            <a:r>
              <a:rPr lang="zh-CN" altLang="en-US" dirty="0"/>
              <a:t>、批量归一化，在网络结构不变化、网络参数也不变化的情况下进行</a:t>
            </a:r>
          </a:p>
        </p:txBody>
      </p:sp>
    </p:spTree>
    <p:extLst>
      <p:ext uri="{BB962C8B-B14F-4D97-AF65-F5344CB8AC3E}">
        <p14:creationId xmlns:p14="http://schemas.microsoft.com/office/powerpoint/2010/main" val="36206123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369498" y="1973224"/>
            <a:ext cx="3636186" cy="3636186"/>
          </a:xfrm>
          <a:prstGeom prst="rect">
            <a:avLst/>
          </a:prstGeom>
          <a:noFill/>
          <a:ln>
            <a:noFill/>
          </a:ln>
        </p:spPr>
      </p:pic>
      <p:pic>
        <p:nvPicPr>
          <p:cNvPr id="6" name="图片 5"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8021502" y="1973224"/>
            <a:ext cx="3636186" cy="3636186"/>
          </a:xfrm>
          <a:prstGeom prst="rect">
            <a:avLst/>
          </a:prstGeom>
          <a:noFill/>
          <a:ln>
            <a:noFill/>
          </a:ln>
        </p:spPr>
      </p:pic>
      <p:pic>
        <p:nvPicPr>
          <p:cNvPr id="7" name="图片 6" descr="C:\Users\lijin\AppData\Local\Microsoft\Windows\INetCache\Content.Word\01.png"/>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6588" y="1973224"/>
            <a:ext cx="3654010" cy="3654010"/>
          </a:xfrm>
          <a:prstGeom prst="rect">
            <a:avLst/>
          </a:prstGeom>
          <a:noFill/>
          <a:ln>
            <a:noFill/>
          </a:ln>
        </p:spPr>
      </p:pic>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6588" y="1986846"/>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1502" y="1982136"/>
            <a:ext cx="3636186" cy="3636186"/>
          </a:xfrm>
          <a:prstGeom prst="rect">
            <a:avLst/>
          </a:prstGeom>
        </p:spPr>
      </p:pic>
      <p:pic>
        <p:nvPicPr>
          <p:cNvPr id="18" name="图片 17"/>
          <p:cNvPicPr>
            <a:picLocks noChangeAspect="1"/>
          </p:cNvPicPr>
          <p:nvPr/>
        </p:nvPicPr>
        <p:blipFill rotWithShape="1">
          <a:blip r:embed="rId10"/>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11"/>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right)">
                                      <p:cBhvr>
                                        <p:cTn id="45" dur="500"/>
                                        <p:tgtEl>
                                          <p:spTgt spid="35"/>
                                        </p:tgtEl>
                                      </p:cBhvr>
                                    </p:animEffect>
                                  </p:childTnLst>
                                </p:cTn>
                              </p:par>
                              <p:par>
                                <p:cTn id="46" presetID="22" presetClass="entr" presetSubtype="2"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right)">
                                      <p:cBhvr>
                                        <p:cTn id="48" dur="500"/>
                                        <p:tgtEl>
                                          <p:spTgt spid="36"/>
                                        </p:tgtEl>
                                      </p:cBhvr>
                                    </p:animEffect>
                                  </p:childTnLst>
                                </p:cTn>
                              </p:par>
                              <p:par>
                                <p:cTn id="49" presetID="10" presetClass="entr" presetSubtype="0" fill="hold" nodeType="withEffect">
                                  <p:stCondLst>
                                    <p:cond delay="25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25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Tree>
    <p:extLst>
      <p:ext uri="{BB962C8B-B14F-4D97-AF65-F5344CB8AC3E}">
        <p14:creationId xmlns:p14="http://schemas.microsoft.com/office/powerpoint/2010/main" val="323666902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训练结果</a:t>
            </a:r>
            <a:endParaRPr lang="zh-CN" altLang="en-US" dirty="0"/>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05</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训练结果</a:t>
            </a:r>
            <a:endParaRPr lang="zh-CN" altLang="en-US" dirty="0"/>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75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rotWithShape="1">
          <a:blip r:embed="rId4">
            <a:extLst>
              <a:ext uri="{28A0092B-C50C-407E-A947-70E740481C1C}">
                <a14:useLocalDpi xmlns:a14="http://schemas.microsoft.com/office/drawing/2010/main" val="0"/>
              </a:ext>
            </a:extLst>
          </a:blip>
          <a:srcRect r="15327"/>
          <a:stretch/>
        </p:blipFill>
        <p:spPr>
          <a:xfrm>
            <a:off x="6844609" y="1427317"/>
            <a:ext cx="3737515" cy="4343605"/>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grpSp>
        <p:nvGrpSpPr>
          <p:cNvPr id="5" name="组合 4"/>
          <p:cNvGrpSpPr/>
          <p:nvPr/>
        </p:nvGrpSpPr>
        <p:grpSpPr>
          <a:xfrm>
            <a:off x="2291561" y="1853668"/>
            <a:ext cx="2710218" cy="1046602"/>
            <a:chOff x="1392860" y="1853668"/>
            <a:chExt cx="2710218" cy="1046602"/>
          </a:xfrm>
        </p:grpSpPr>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1463267" cy="957222"/>
              <a:chOff x="1089462" y="1294982"/>
              <a:chExt cx="1463267" cy="957222"/>
            </a:xfrm>
          </p:grpSpPr>
          <p:sp>
            <p:nvSpPr>
              <p:cNvPr id="18" name="文本框 8"/>
              <p:cNvSpPr txBox="1"/>
              <p:nvPr/>
            </p:nvSpPr>
            <p:spPr>
              <a:xfrm>
                <a:off x="1089463" y="1679740"/>
                <a:ext cx="1463266"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直接对图像灰度值进行调整</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grpSp>
        <p:nvGrpSpPr>
          <p:cNvPr id="11" name="组合 10"/>
          <p:cNvGrpSpPr/>
          <p:nvPr/>
        </p:nvGrpSpPr>
        <p:grpSpPr>
          <a:xfrm>
            <a:off x="6635675" y="1852399"/>
            <a:ext cx="2710217" cy="1046602"/>
            <a:chOff x="6635675" y="1852399"/>
            <a:chExt cx="2710217" cy="1046602"/>
          </a:xfrm>
        </p:grpSpPr>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52"/>
            <p:cNvGrpSpPr/>
            <p:nvPr/>
          </p:nvGrpSpPr>
          <p:grpSpPr>
            <a:xfrm>
              <a:off x="7882625" y="1897514"/>
              <a:ext cx="1463267" cy="933498"/>
              <a:chOff x="1089462" y="1294982"/>
              <a:chExt cx="1463267" cy="933498"/>
            </a:xfrm>
          </p:grpSpPr>
          <p:sp>
            <p:nvSpPr>
              <p:cNvPr id="21" name="文本框 8"/>
              <p:cNvSpPr txBox="1"/>
              <p:nvPr/>
            </p:nvSpPr>
            <p:spPr>
              <a:xfrm>
                <a:off x="1089463" y="1679740"/>
                <a:ext cx="1463266" cy="54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从原始空间变换为频域空间再做处理</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grpSp>
      <p:grpSp>
        <p:nvGrpSpPr>
          <p:cNvPr id="23" name="组合 22"/>
          <p:cNvGrpSpPr/>
          <p:nvPr/>
        </p:nvGrpSpPr>
        <p:grpSpPr>
          <a:xfrm>
            <a:off x="8005772" y="1852399"/>
            <a:ext cx="2927963" cy="1046602"/>
            <a:chOff x="6635675" y="1852399"/>
            <a:chExt cx="2927963" cy="1046602"/>
          </a:xfrm>
        </p:grpSpPr>
        <p:cxnSp>
          <p:nvCxnSpPr>
            <p:cNvPr id="24"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0"/>
            <p:cNvGrpSpPr/>
            <p:nvPr/>
          </p:nvGrpSpPr>
          <p:grpSpPr>
            <a:xfrm>
              <a:off x="6635675" y="1852399"/>
              <a:ext cx="647034" cy="1000393"/>
              <a:chOff x="6257925" y="-9525"/>
              <a:chExt cx="1514475" cy="2341563"/>
            </a:xfrm>
            <a:solidFill>
              <a:schemeClr val="tx1"/>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52"/>
            <p:cNvGrpSpPr/>
            <p:nvPr/>
          </p:nvGrpSpPr>
          <p:grpSpPr>
            <a:xfrm>
              <a:off x="7882625" y="1897514"/>
              <a:ext cx="1681013" cy="757168"/>
              <a:chOff x="1089462" y="1294982"/>
              <a:chExt cx="1681013" cy="757168"/>
            </a:xfrm>
          </p:grpSpPr>
          <p:sp>
            <p:nvSpPr>
              <p:cNvPr id="27"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28" name="矩形 27"/>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Tree>
    <p:extLst>
      <p:ext uri="{BB962C8B-B14F-4D97-AF65-F5344CB8AC3E}">
        <p14:creationId xmlns:p14="http://schemas.microsoft.com/office/powerpoint/2010/main" val="435503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22222E-6 L -0.10078 2.22222E-6 " pathEditMode="relative" rAng="0" ptsTypes="AA">
                                      <p:cBhvr>
                                        <p:cTn id="6" dur="1000" fill="hold"/>
                                        <p:tgtEl>
                                          <p:spTgt spid="5"/>
                                        </p:tgtEl>
                                        <p:attrNameLst>
                                          <p:attrName>ppt_x</p:attrName>
                                          <p:attrName>ppt_y</p:attrName>
                                        </p:attrNameLst>
                                      </p:cBhvr>
                                      <p:rCtr x="-5039" y="0"/>
                                    </p:animMotion>
                                  </p:childTnLst>
                                </p:cTn>
                              </p:par>
                              <p:par>
                                <p:cTn id="7" presetID="35" presetClass="path" presetSubtype="0" accel="50000" decel="50000" fill="hold" nodeType="withEffect">
                                  <p:stCondLst>
                                    <p:cond delay="0"/>
                                  </p:stCondLst>
                                  <p:childTnLst>
                                    <p:animMotion origin="layout" path="M 1.45833E-6 3.7037E-6 L -0.17123 3.7037E-6 " pathEditMode="relative" rAng="0" ptsTypes="AA">
                                      <p:cBhvr>
                                        <p:cTn id="8" dur="1000" fill="hold"/>
                                        <p:tgtEl>
                                          <p:spTgt spid="11"/>
                                        </p:tgtEl>
                                        <p:attrNameLst>
                                          <p:attrName>ppt_x</p:attrName>
                                          <p:attrName>ppt_y</p:attrName>
                                        </p:attrNameLst>
                                      </p:cBhvr>
                                      <p:rCtr x="-8568"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8005772"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0833E-6 3.7037E-6 L -0.56797 3.7037E-6 " pathEditMode="relative" rAng="0" ptsTypes="AA">
                                      <p:cBhvr>
                                        <p:cTn id="6" dur="1000" fill="hold"/>
                                        <p:tgtEl>
                                          <p:spTgt spid="4"/>
                                        </p:tgtEl>
                                        <p:attrNameLst>
                                          <p:attrName>ppt_x</p:attrName>
                                          <p:attrName>ppt_y</p:attrName>
                                        </p:attrNameLst>
                                      </p:cBhvr>
                                      <p:rCtr x="-28398" y="0"/>
                                    </p:animMotion>
                                  </p:childTnLst>
                                </p:cTn>
                              </p:par>
                              <p:par>
                                <p:cTn id="7" presetID="10" presetClass="entr" presetSubtype="0" fill="hold" nodeType="withEffect">
                                  <p:stCondLst>
                                    <p:cond delay="7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2102</TotalTime>
  <Words>3307</Words>
  <Application>Microsoft Office PowerPoint</Application>
  <PresentationFormat>宽屏</PresentationFormat>
  <Paragraphs>595</Paragraphs>
  <Slides>33</Slides>
  <Notes>33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3"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313</cp:revision>
  <dcterms:created xsi:type="dcterms:W3CDTF">2017-06-01T08:22:32Z</dcterms:created>
  <dcterms:modified xsi:type="dcterms:W3CDTF">2017-06-05T07:22:38Z</dcterms:modified>
</cp:coreProperties>
</file>